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3"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90" r:id="rId13"/>
    <p:sldId id="291" r:id="rId14"/>
    <p:sldId id="292" r:id="rId15"/>
    <p:sldId id="293" r:id="rId16"/>
    <p:sldId id="294" r:id="rId17"/>
    <p:sldId id="295" r:id="rId18"/>
    <p:sldId id="296" r:id="rId19"/>
    <p:sldId id="297" r:id="rId20"/>
    <p:sldId id="298" r:id="rId21"/>
    <p:sldId id="299" r:id="rId22"/>
    <p:sldId id="300" r:id="rId23"/>
    <p:sldId id="301" r:id="rId24"/>
    <p:sldId id="302" r:id="rId25"/>
    <p:sldId id="309" r:id="rId26"/>
    <p:sldId id="267" r:id="rId27"/>
    <p:sldId id="268" r:id="rId28"/>
    <p:sldId id="269" r:id="rId29"/>
    <p:sldId id="270" r:id="rId30"/>
    <p:sldId id="271" r:id="rId31"/>
    <p:sldId id="272" r:id="rId32"/>
    <p:sldId id="273" r:id="rId33"/>
    <p:sldId id="274" r:id="rId34"/>
    <p:sldId id="275" r:id="rId35"/>
    <p:sldId id="276" r:id="rId36"/>
    <p:sldId id="277" r:id="rId37"/>
    <p:sldId id="312" r:id="rId38"/>
    <p:sldId id="314" r:id="rId39"/>
    <p:sldId id="315" r:id="rId40"/>
    <p:sldId id="316" r:id="rId41"/>
    <p:sldId id="318"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310" r:id="rId55"/>
    <p:sldId id="317" r:id="rId56"/>
    <p:sldId id="303"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68" autoAdjust="0"/>
    <p:restoredTop sz="94660"/>
  </p:normalViewPr>
  <p:slideViewPr>
    <p:cSldViewPr snapToGrid="0">
      <p:cViewPr>
        <p:scale>
          <a:sx n="90" d="100"/>
          <a:sy n="90" d="100"/>
        </p:scale>
        <p:origin x="216" y="14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1F0C2AF-8B3E-45BF-89DD-75835A622B92}" type="datetimeFigureOut">
              <a:rPr lang="fr-FR" smtClean="0"/>
              <a:t>10/01/2025</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1E5BB3-6842-4633-AD89-2EFC3E937ACE}" type="slidenum">
              <a:rPr lang="fr-FR" smtClean="0"/>
              <a:t>‹N°›</a:t>
            </a:fld>
            <a:endParaRPr lang="fr-FR"/>
          </a:p>
        </p:txBody>
      </p:sp>
    </p:spTree>
    <p:extLst>
      <p:ext uri="{BB962C8B-B14F-4D97-AF65-F5344CB8AC3E}">
        <p14:creationId xmlns:p14="http://schemas.microsoft.com/office/powerpoint/2010/main" val="2503976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1E5BB3-6842-4633-AD89-2EFC3E937ACE}" type="slidenum">
              <a:rPr lang="fr-FR" smtClean="0"/>
              <a:t>33</a:t>
            </a:fld>
            <a:endParaRPr lang="fr-FR"/>
          </a:p>
        </p:txBody>
      </p:sp>
    </p:spTree>
    <p:extLst>
      <p:ext uri="{BB962C8B-B14F-4D97-AF65-F5344CB8AC3E}">
        <p14:creationId xmlns:p14="http://schemas.microsoft.com/office/powerpoint/2010/main" val="3810695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1E5BB3-6842-4633-AD89-2EFC3E937ACE}" type="slidenum">
              <a:rPr lang="fr-FR" smtClean="0"/>
              <a:t>37</a:t>
            </a:fld>
            <a:endParaRPr lang="fr-FR"/>
          </a:p>
        </p:txBody>
      </p:sp>
    </p:spTree>
    <p:extLst>
      <p:ext uri="{BB962C8B-B14F-4D97-AF65-F5344CB8AC3E}">
        <p14:creationId xmlns:p14="http://schemas.microsoft.com/office/powerpoint/2010/main" val="56177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1D1E5BB3-6842-4633-AD89-2EFC3E937ACE}" type="slidenum">
              <a:rPr lang="fr-FR" smtClean="0"/>
              <a:t>40</a:t>
            </a:fld>
            <a:endParaRPr lang="fr-FR"/>
          </a:p>
        </p:txBody>
      </p:sp>
    </p:spTree>
    <p:extLst>
      <p:ext uri="{BB962C8B-B14F-4D97-AF65-F5344CB8AC3E}">
        <p14:creationId xmlns:p14="http://schemas.microsoft.com/office/powerpoint/2010/main" val="7896669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fr-FR" smtClean="0"/>
              <a:t>Modifiez le style du titre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846879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fr-FR" smtClean="0"/>
              <a:t>Modifiez le style du titre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0196394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smtClean="0"/>
              <a:t>Modifiez le style du titre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‹N°›</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3307439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fr-FR" smtClean="0"/>
              <a:t>Modifiez le style du titre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53638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citation">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fr-FR" smtClean="0"/>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‹N°›</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74532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rai ou faux">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fr-FR" smtClean="0"/>
              <a:t>Modifiez le style du titre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fr-FR" smtClean="0"/>
              <a:t>Modifiez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6427187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3242668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fr-FR" smtClean="0"/>
              <a:t>Modifiez le style du titre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13531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fr-FR" smtClean="0"/>
              <a:t>Modifiez le style du titre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089538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1/10/2025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498855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345075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fr-FR" smtClean="0"/>
              <a:t>Modifiez le style du titre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1/10/2025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295267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1/10/2025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19711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1/10/2025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4803075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fr-FR" smtClean="0"/>
              <a:t>Modifiez le style du titre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895382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1/10/2025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654437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a:solidFill>
            <a:schemeClr val="accent1">
              <a:lumMod val="75000"/>
              <a:alpha val="40000"/>
            </a:schemeClr>
          </a:solidFill>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grp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grp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grp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grp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grp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grp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grp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grp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grp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grp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grp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grpFill/>
            <a:ln>
              <a:noFill/>
            </a:ln>
          </p:spPr>
        </p:sp>
      </p:grpSp>
      <p:grpSp>
        <p:nvGrpSpPr>
          <p:cNvPr id="10" name="Group 9"/>
          <p:cNvGrpSpPr/>
          <p:nvPr/>
        </p:nvGrpSpPr>
        <p:grpSpPr>
          <a:xfrm>
            <a:off x="27221" y="-30"/>
            <a:ext cx="2356674" cy="6853283"/>
            <a:chOff x="6627813" y="195452"/>
            <a:chExt cx="1952625" cy="5678299"/>
          </a:xfrm>
          <a:solidFill>
            <a:schemeClr val="accent1"/>
          </a:solidFill>
        </p:grpSpPr>
        <p:sp>
          <p:nvSpPr>
            <p:cNvPr id="11" name="Freeform 27"/>
            <p:cNvSpPr/>
            <p:nvPr/>
          </p:nvSpPr>
          <p:spPr bwMode="auto">
            <a:xfrm>
              <a:off x="6627813" y="195452"/>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grp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grp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grp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grp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grp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grp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grp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grp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grp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grp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grp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grpFill/>
            <a:ln>
              <a:noFill/>
            </a:ln>
          </p:spPr>
        </p:sp>
      </p:grpSp>
      <p:sp>
        <p:nvSpPr>
          <p:cNvPr id="7" name="Rectangle 6"/>
          <p:cNvSpPr/>
          <p:nvPr/>
        </p:nvSpPr>
        <p:spPr>
          <a:xfrm>
            <a:off x="0" y="0"/>
            <a:ext cx="18288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fr-FR"/>
              <a:t>Modifiez le style du titre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1/10/2025</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854892400"/>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hyperlink" Target="https://drive.google.com/drive/folders/14_V3B4YkEO-u8bAv1QUm5uk-ZQEO2gz2dG1eQZ8R3ptAjpIYM5prPpYZoGAIPloJpAUfs9kB?usp=sharing" TargetMode="Externa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7.xml"/><Relationship Id="rId4" Type="http://schemas.openxmlformats.org/officeDocument/2006/relationships/image" Target="../media/image11.jpg"/></Relationships>
</file>

<file path=ppt/slides/_rels/slide3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53.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xmlns="" id="{91CC1D1E-E66B-0FEE-4FD8-20B82C3A5F0C}"/>
              </a:ext>
            </a:extLst>
          </p:cNvPr>
          <p:cNvSpPr>
            <a:spLocks noGrp="1"/>
          </p:cNvSpPr>
          <p:nvPr>
            <p:ph type="ctrTitle"/>
          </p:nvPr>
        </p:nvSpPr>
        <p:spPr>
          <a:xfrm>
            <a:off x="220337" y="90311"/>
            <a:ext cx="12349909" cy="5627444"/>
          </a:xfrm>
        </p:spPr>
        <p:txBody>
          <a:bodyPr>
            <a:normAutofit fontScale="90000"/>
          </a:bodyPr>
          <a:lstStyle/>
          <a:p>
            <a:r>
              <a:rPr lang="de-DE" sz="4000" dirty="0"/>
              <a:t>           MINI PROJET DE  STATISTIQUE</a:t>
            </a:r>
            <a:br>
              <a:rPr lang="de-DE" sz="4000" dirty="0"/>
            </a:br>
            <a:r>
              <a:rPr lang="de-DE" sz="4000" dirty="0"/>
              <a:t>        THE EMPLOYABILITY OF STUDENT</a:t>
            </a:r>
            <a:br>
              <a:rPr lang="de-DE" sz="4000" dirty="0"/>
            </a:br>
            <a:r>
              <a:rPr lang="de-DE" dirty="0"/>
              <a:t/>
            </a:r>
            <a:br>
              <a:rPr lang="de-DE" dirty="0"/>
            </a:br>
            <a:r>
              <a:rPr lang="de-DE" sz="2000" b="1" dirty="0" err="1"/>
              <a:t>presenté</a:t>
            </a:r>
            <a:r>
              <a:rPr lang="de-DE" sz="2000" dirty="0"/>
              <a:t> par :</a:t>
            </a:r>
            <a:br>
              <a:rPr lang="de-DE" sz="2000" dirty="0"/>
            </a:br>
            <a:r>
              <a:rPr lang="de-DE" sz="2000" dirty="0"/>
              <a:t>-ALY CISSE</a:t>
            </a:r>
            <a:br>
              <a:rPr lang="de-DE" sz="2000" dirty="0"/>
            </a:br>
            <a:r>
              <a:rPr lang="de-DE" sz="2000" dirty="0"/>
              <a:t>-MAHAMAT ALI ABDELHAMID FADOUL</a:t>
            </a:r>
            <a:br>
              <a:rPr lang="de-DE" sz="2000" dirty="0"/>
            </a:br>
            <a:r>
              <a:rPr lang="de-DE" sz="2000" dirty="0"/>
              <a:t>-LAMINE SAGNO</a:t>
            </a:r>
            <a:br>
              <a:rPr lang="de-DE" sz="2000" dirty="0"/>
            </a:br>
            <a:r>
              <a:rPr lang="de-DE" sz="2000" dirty="0"/>
              <a:t>-MALIK MAHAMADOU DIALLO</a:t>
            </a:r>
            <a:br>
              <a:rPr lang="de-DE" sz="2000" dirty="0"/>
            </a:br>
            <a:r>
              <a:rPr lang="de-DE" sz="2000" dirty="0"/>
              <a:t>-PIE WILFRIED SAMUEL OUATTARA</a:t>
            </a:r>
            <a:r>
              <a:rPr lang="de-DE" dirty="0"/>
              <a:t/>
            </a:r>
            <a:br>
              <a:rPr lang="de-DE" dirty="0"/>
            </a:br>
            <a:r>
              <a:rPr lang="de-DE" dirty="0"/>
              <a:t>                                            </a:t>
            </a:r>
            <a:r>
              <a:rPr lang="de-DE" sz="1800" dirty="0"/>
              <a:t>ENCADRANT :</a:t>
            </a:r>
            <a:br>
              <a:rPr lang="de-DE" sz="1800" dirty="0"/>
            </a:br>
            <a:r>
              <a:rPr lang="de-DE" sz="1800" dirty="0"/>
              <a:t>                                                                                                                                                              </a:t>
            </a:r>
            <a:r>
              <a:rPr lang="de-DE" sz="2000" b="1" dirty="0" err="1"/>
              <a:t>Phd</a:t>
            </a:r>
            <a:r>
              <a:rPr lang="de-DE" sz="2000" b="1" dirty="0"/>
              <a:t> MOUMEN ANISS</a:t>
            </a:r>
            <a:r>
              <a:rPr lang="de-DE" dirty="0"/>
              <a:t/>
            </a:r>
            <a:br>
              <a:rPr lang="de-DE" dirty="0"/>
            </a:br>
            <a:r>
              <a:rPr lang="de-DE" dirty="0"/>
              <a:t>       </a:t>
            </a:r>
            <a:r>
              <a:rPr lang="de-DE" sz="1800" dirty="0"/>
              <a:t>ECOLE NATIONALE DES SCIENCES APPLIQUEES KENITRA   (2024-2025)</a:t>
            </a:r>
            <a:endParaRPr lang="fr-FR" sz="1800" dirty="0"/>
          </a:p>
        </p:txBody>
      </p:sp>
    </p:spTree>
    <p:extLst>
      <p:ext uri="{BB962C8B-B14F-4D97-AF65-F5344CB8AC3E}">
        <p14:creationId xmlns:p14="http://schemas.microsoft.com/office/powerpoint/2010/main" val="2661667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82940C01-7C6E-084A-43B8-6BB932BDC0B0}"/>
              </a:ext>
            </a:extLst>
          </p:cNvPr>
          <p:cNvSpPr txBox="1"/>
          <p:nvPr/>
        </p:nvSpPr>
        <p:spPr>
          <a:xfrm>
            <a:off x="0" y="0"/>
            <a:ext cx="12192000" cy="2194575"/>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PART 2: QUALITATIVE STUDY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1. Introduction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kern="0" dirty="0">
                <a:effectLst/>
                <a:latin typeface="Times New Roman" panose="02020603050405020304" pitchFamily="18" charset="0"/>
                <a:ea typeface="Times New Roman" panose="02020603050405020304" pitchFamily="18" charset="0"/>
                <a:cs typeface="Times New Roman" panose="02020603050405020304" pitchFamily="18" charset="0"/>
              </a:rPr>
              <a:t>Our qualitative study involved conducting interviews with five participants to gather their responses to various questions. This approach allowed us to refine the definitions of concepts based on the perspectives of students and to develop a new conceptual model. The objective of this qualitative research is to analyze the attitudes, behaviors, and needs of a specific group by providing participants with the opportunity to express themselves freely and share in-depth insights. The data collected reflects the viewpoints of the students, enabling us to draw relevant conclusions about the key factors influencing employability.</a:t>
            </a:r>
            <a:endParaRPr lang="fr-FR" sz="16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xmlns="" id="{EF2466E6-F552-4DFA-3EB4-542F7194A6CA}"/>
              </a:ext>
            </a:extLst>
          </p:cNvPr>
          <p:cNvSpPr txBox="1"/>
          <p:nvPr/>
        </p:nvSpPr>
        <p:spPr>
          <a:xfrm>
            <a:off x="154236" y="2687946"/>
            <a:ext cx="11270255" cy="3381118"/>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Interview Guide</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2.1. Introduction Phase</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1:</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Could you please introduce yourself?</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2.2. Development</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2:</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What does employability mean to you?</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3:</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What factors impact the employability of new graduates?</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2.3. In-depth Phase</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4:</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How does the education provided at the university influence the employability of new graduates?</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5:</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How do the skills developed by students impact their employability?</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6:</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How would you evaluate the importance of professional experience for the employability of students after graduation?</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2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7:</a:t>
            </a:r>
            <a:r>
              <a:rPr lang="en-US" sz="1200" kern="0" dirty="0">
                <a:effectLst/>
                <a:latin typeface="Times New Roman" panose="02020603050405020304" pitchFamily="18" charset="0"/>
                <a:ea typeface="Times New Roman" panose="02020603050405020304" pitchFamily="18" charset="0"/>
                <a:cs typeface="Times New Roman" panose="02020603050405020304" pitchFamily="18" charset="0"/>
              </a:rPr>
              <a:t> Could you discuss how the age of students might influence employability?</a:t>
            </a:r>
            <a:endParaRPr lang="fr-FR" sz="1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980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5700D54C-A4B9-8E48-BE33-6EAD8954294B}"/>
              </a:ext>
            </a:extLst>
          </p:cNvPr>
          <p:cNvSpPr txBox="1"/>
          <p:nvPr/>
        </p:nvSpPr>
        <p:spPr>
          <a:xfrm>
            <a:off x="0" y="0"/>
            <a:ext cx="12192000" cy="1069395"/>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2.4. Conclusion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Question 8:</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What solutions or strategies would you propose to strengthen students' employability regarding the different elements discussed during this interview?</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ZoneTexte 6">
            <a:extLst>
              <a:ext uri="{FF2B5EF4-FFF2-40B4-BE49-F238E27FC236}">
                <a16:creationId xmlns:a16="http://schemas.microsoft.com/office/drawing/2014/main" xmlns="" id="{E79E1929-FF25-1593-03ED-9FA8078E1836}"/>
              </a:ext>
            </a:extLst>
          </p:cNvPr>
          <p:cNvSpPr txBox="1"/>
          <p:nvPr/>
        </p:nvSpPr>
        <p:spPr>
          <a:xfrm>
            <a:off x="110168" y="1278205"/>
            <a:ext cx="12081831" cy="374077"/>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3. Characteristics of the Interviews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8" name="Tableau 7">
            <a:extLst>
              <a:ext uri="{FF2B5EF4-FFF2-40B4-BE49-F238E27FC236}">
                <a16:creationId xmlns:a16="http://schemas.microsoft.com/office/drawing/2014/main" xmlns="" id="{A3E18186-481C-9E14-FD3A-0BF22EE75DA2}"/>
              </a:ext>
            </a:extLst>
          </p:cNvPr>
          <p:cNvGraphicFramePr>
            <a:graphicFrameLocks noGrp="1"/>
          </p:cNvGraphicFramePr>
          <p:nvPr>
            <p:extLst>
              <p:ext uri="{D42A27DB-BD31-4B8C-83A1-F6EECF244321}">
                <p14:modId xmlns:p14="http://schemas.microsoft.com/office/powerpoint/2010/main" val="3960242754"/>
              </p:ext>
            </p:extLst>
          </p:nvPr>
        </p:nvGraphicFramePr>
        <p:xfrm>
          <a:off x="110168" y="1808639"/>
          <a:ext cx="11920251" cy="1881341"/>
        </p:xfrm>
        <a:graphic>
          <a:graphicData uri="http://schemas.openxmlformats.org/drawingml/2006/table">
            <a:tbl>
              <a:tblPr firstRow="1" firstCol="1" bandRow="1">
                <a:tableStyleId>{5C22544A-7EE6-4342-B048-85BDC9FD1C3A}</a:tableStyleId>
              </a:tblPr>
              <a:tblGrid>
                <a:gridCol w="3972539">
                  <a:extLst>
                    <a:ext uri="{9D8B030D-6E8A-4147-A177-3AD203B41FA5}">
                      <a16:colId xmlns:a16="http://schemas.microsoft.com/office/drawing/2014/main" xmlns="" val="1500090027"/>
                    </a:ext>
                  </a:extLst>
                </a:gridCol>
                <a:gridCol w="3973856">
                  <a:extLst>
                    <a:ext uri="{9D8B030D-6E8A-4147-A177-3AD203B41FA5}">
                      <a16:colId xmlns:a16="http://schemas.microsoft.com/office/drawing/2014/main" xmlns="" val="3260724760"/>
                    </a:ext>
                  </a:extLst>
                </a:gridCol>
                <a:gridCol w="3973856">
                  <a:extLst>
                    <a:ext uri="{9D8B030D-6E8A-4147-A177-3AD203B41FA5}">
                      <a16:colId xmlns:a16="http://schemas.microsoft.com/office/drawing/2014/main" xmlns="" val="3490914031"/>
                    </a:ext>
                  </a:extLst>
                </a:gridCol>
              </a:tblGrid>
              <a:tr h="526667">
                <a:tc>
                  <a:txBody>
                    <a:bodyPr/>
                    <a:lstStyle/>
                    <a:p>
                      <a:pPr>
                        <a:lnSpc>
                          <a:spcPct val="107000"/>
                        </a:lnSpc>
                        <a:spcAft>
                          <a:spcPts val="800"/>
                        </a:spcAft>
                      </a:pPr>
                      <a:r>
                        <a:rPr lang="en-US" sz="1400" kern="100">
                          <a:effectLst/>
                        </a:rPr>
                        <a:t>VARIABLES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dirty="0">
                          <a:effectLst/>
                        </a:rPr>
                        <a:t>TYPES of PRIMITIVES</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DESCRIPTIONS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890901211"/>
                  </a:ext>
                </a:extLst>
              </a:tr>
              <a:tr h="451558">
                <a:tc>
                  <a:txBody>
                    <a:bodyPr/>
                    <a:lstStyle/>
                    <a:p>
                      <a:pPr>
                        <a:lnSpc>
                          <a:spcPct val="107000"/>
                        </a:lnSpc>
                        <a:spcAft>
                          <a:spcPts val="800"/>
                        </a:spcAft>
                      </a:pPr>
                      <a:r>
                        <a:rPr lang="en-US" sz="1400" kern="100">
                          <a:effectLst/>
                        </a:rPr>
                        <a:t>Ages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Numeric</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Actual age of students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422069285"/>
                  </a:ext>
                </a:extLst>
              </a:tr>
              <a:tr h="451558">
                <a:tc>
                  <a:txBody>
                    <a:bodyPr/>
                    <a:lstStyle/>
                    <a:p>
                      <a:pPr>
                        <a:lnSpc>
                          <a:spcPct val="107000"/>
                        </a:lnSpc>
                        <a:spcAft>
                          <a:spcPts val="800"/>
                        </a:spcAft>
                      </a:pPr>
                      <a:r>
                        <a:rPr lang="en-US" sz="1400" kern="100">
                          <a:effectLst/>
                        </a:rPr>
                        <a:t>Specialities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Character</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The choice of speciality</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1247435312"/>
                  </a:ext>
                </a:extLst>
              </a:tr>
              <a:tr h="451558">
                <a:tc>
                  <a:txBody>
                    <a:bodyPr/>
                    <a:lstStyle/>
                    <a:p>
                      <a:pPr>
                        <a:lnSpc>
                          <a:spcPct val="107000"/>
                        </a:lnSpc>
                        <a:spcAft>
                          <a:spcPts val="800"/>
                        </a:spcAft>
                      </a:pPr>
                      <a:r>
                        <a:rPr lang="en-US" sz="1400" kern="100">
                          <a:effectLst/>
                        </a:rPr>
                        <a:t>Level of study</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a:effectLst/>
                        </a:rPr>
                        <a:t>Character</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kern="100" dirty="0">
                          <a:effectLst/>
                        </a:rPr>
                        <a:t>Actual level of study</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729164413"/>
                  </a:ext>
                </a:extLst>
              </a:tr>
            </a:tbl>
          </a:graphicData>
        </a:graphic>
      </p:graphicFrame>
      <p:sp>
        <p:nvSpPr>
          <p:cNvPr id="9" name="Rectangle 2">
            <a:extLst>
              <a:ext uri="{FF2B5EF4-FFF2-40B4-BE49-F238E27FC236}">
                <a16:creationId xmlns:a16="http://schemas.microsoft.com/office/drawing/2014/main" xmlns="" id="{B07A0940-1D63-F21B-BF5F-AC19B3E6F4CE}"/>
              </a:ext>
            </a:extLst>
          </p:cNvPr>
          <p:cNvSpPr>
            <a:spLocks noChangeArrowheads="1"/>
          </p:cNvSpPr>
          <p:nvPr/>
        </p:nvSpPr>
        <p:spPr bwMode="auto">
          <a:xfrm>
            <a:off x="2280491" y="2605440"/>
            <a:ext cx="20554710" cy="47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fr-FR"/>
          </a:p>
        </p:txBody>
      </p:sp>
      <p:sp>
        <p:nvSpPr>
          <p:cNvPr id="12" name="Titre 11">
            <a:extLst>
              <a:ext uri="{FF2B5EF4-FFF2-40B4-BE49-F238E27FC236}">
                <a16:creationId xmlns:a16="http://schemas.microsoft.com/office/drawing/2014/main" xmlns="" id="{35910F6D-BDD0-27EF-38CD-542422292D28}"/>
              </a:ext>
            </a:extLst>
          </p:cNvPr>
          <p:cNvSpPr>
            <a:spLocks noGrp="1"/>
          </p:cNvSpPr>
          <p:nvPr>
            <p:ph type="title"/>
          </p:nvPr>
        </p:nvSpPr>
        <p:spPr>
          <a:xfrm>
            <a:off x="264652" y="3846337"/>
            <a:ext cx="8911687" cy="417192"/>
          </a:xfrm>
        </p:spPr>
        <p:txBody>
          <a:bodyPr>
            <a:normAutofit/>
          </a:bodyPr>
          <a:lstStyle/>
          <a:p>
            <a:pPr marL="285750" indent="-285750">
              <a:buFont typeface="Wingdings" panose="05000000000000000000" pitchFamily="2" charset="2"/>
              <a:buChar char="v"/>
            </a:pPr>
            <a:r>
              <a:rPr lang="de-DE" sz="1600" b="1" dirty="0"/>
              <a:t> SATURATION LEVEL</a:t>
            </a:r>
            <a:endParaRPr lang="fr-FR" sz="1600" b="1" dirty="0"/>
          </a:p>
        </p:txBody>
      </p:sp>
      <p:sp>
        <p:nvSpPr>
          <p:cNvPr id="13" name="Espace réservé du contenu 12">
            <a:extLst>
              <a:ext uri="{FF2B5EF4-FFF2-40B4-BE49-F238E27FC236}">
                <a16:creationId xmlns:a16="http://schemas.microsoft.com/office/drawing/2014/main" xmlns="" id="{E97959A7-7E92-5201-4186-C0C40A862EA2}"/>
              </a:ext>
            </a:extLst>
          </p:cNvPr>
          <p:cNvSpPr>
            <a:spLocks noGrp="1"/>
          </p:cNvSpPr>
          <p:nvPr>
            <p:ph idx="1"/>
          </p:nvPr>
        </p:nvSpPr>
        <p:spPr>
          <a:xfrm>
            <a:off x="264652" y="4367434"/>
            <a:ext cx="11920250" cy="2374889"/>
          </a:xfrm>
        </p:spPr>
        <p:txBody>
          <a:bodyPr/>
          <a:lstStyle/>
          <a:p>
            <a:pPr marL="0" indent="0">
              <a:buNone/>
            </a:pPr>
            <a:r>
              <a:rPr lang="en-US" dirty="0"/>
              <a:t>Saturation refers to the excessive repetition of words, ideas, or concepts, which can lead to redundancy and a loss of interest or clarity in the message. This can manifest in two main forms:</a:t>
            </a:r>
          </a:p>
          <a:p>
            <a:pPr marL="0" indent="0">
              <a:buNone/>
            </a:pPr>
            <a:r>
              <a:rPr lang="en-US" dirty="0"/>
              <a:t>• </a:t>
            </a:r>
            <a:r>
              <a:rPr lang="en-US" b="1" dirty="0"/>
              <a:t>Theoretical Saturation </a:t>
            </a:r>
            <a:r>
              <a:rPr lang="en-US" dirty="0"/>
              <a:t>repetition of ideas without necessarily repeating the words.</a:t>
            </a:r>
          </a:p>
          <a:p>
            <a:pPr marL="0" indent="0">
              <a:buNone/>
            </a:pPr>
            <a:r>
              <a:rPr lang="en-US" dirty="0"/>
              <a:t>• </a:t>
            </a:r>
            <a:r>
              <a:rPr lang="en-US" b="1" dirty="0"/>
              <a:t>Semantic Saturation </a:t>
            </a:r>
            <a:r>
              <a:rPr lang="en-US" dirty="0"/>
              <a:t>repetition of words or their derivatives. </a:t>
            </a:r>
          </a:p>
          <a:p>
            <a:pPr marL="0" indent="0">
              <a:buNone/>
            </a:pPr>
            <a:r>
              <a:rPr lang="en-US" dirty="0"/>
              <a:t>The level of saturation can be calculated using the following formula :</a:t>
            </a:r>
          </a:p>
          <a:p>
            <a:pPr marL="0" indent="0">
              <a:buNone/>
            </a:pPr>
            <a:r>
              <a:rPr lang="en-US" dirty="0"/>
              <a:t>     Saturation Level=( Repeated words)/( Total words in text )</a:t>
            </a:r>
            <a:endParaRPr lang="fr-FR" dirty="0"/>
          </a:p>
        </p:txBody>
      </p:sp>
    </p:spTree>
    <p:extLst>
      <p:ext uri="{BB962C8B-B14F-4D97-AF65-F5344CB8AC3E}">
        <p14:creationId xmlns:p14="http://schemas.microsoft.com/office/powerpoint/2010/main" val="1544679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dow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3">
                                            <p:txEl>
                                              <p:pRg st="0" end="0"/>
                                            </p:txEl>
                                          </p:spTgt>
                                        </p:tgtEl>
                                        <p:attrNameLst>
                                          <p:attrName>style.visibility</p:attrName>
                                        </p:attrNameLst>
                                      </p:cBhvr>
                                      <p:to>
                                        <p:strVal val="visible"/>
                                      </p:to>
                                    </p:set>
                                    <p:animEffect transition="in" filter="wipe(down)">
                                      <p:cBhvr>
                                        <p:cTn id="22" dur="500"/>
                                        <p:tgtEl>
                                          <p:spTgt spid="1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13">
                                            <p:txEl>
                                              <p:pRg st="1" end="1"/>
                                            </p:txEl>
                                          </p:spTgt>
                                        </p:tgtEl>
                                        <p:attrNameLst>
                                          <p:attrName>style.visibility</p:attrName>
                                        </p:attrNameLst>
                                      </p:cBhvr>
                                      <p:to>
                                        <p:strVal val="visible"/>
                                      </p:to>
                                    </p:set>
                                    <p:animEffect transition="in" filter="wipe(down)">
                                      <p:cBhvr>
                                        <p:cTn id="27" dur="500"/>
                                        <p:tgtEl>
                                          <p:spTgt spid="1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3">
                                            <p:txEl>
                                              <p:pRg st="2" end="2"/>
                                            </p:txEl>
                                          </p:spTgt>
                                        </p:tgtEl>
                                        <p:attrNameLst>
                                          <p:attrName>style.visibility</p:attrName>
                                        </p:attrNameLst>
                                      </p:cBhvr>
                                      <p:to>
                                        <p:strVal val="visible"/>
                                      </p:to>
                                    </p:set>
                                    <p:animEffect transition="in" filter="wipe(down)">
                                      <p:cBhvr>
                                        <p:cTn id="32" dur="500"/>
                                        <p:tgtEl>
                                          <p:spTgt spid="1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13">
                                            <p:txEl>
                                              <p:pRg st="3" end="3"/>
                                            </p:txEl>
                                          </p:spTgt>
                                        </p:tgtEl>
                                        <p:attrNameLst>
                                          <p:attrName>style.visibility</p:attrName>
                                        </p:attrNameLst>
                                      </p:cBhvr>
                                      <p:to>
                                        <p:strVal val="visible"/>
                                      </p:to>
                                    </p:set>
                                    <p:animEffect transition="in" filter="wipe(down)">
                                      <p:cBhvr>
                                        <p:cTn id="37" dur="500"/>
                                        <p:tgtEl>
                                          <p:spTgt spid="13">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3">
                                            <p:txEl>
                                              <p:pRg st="4" end="4"/>
                                            </p:txEl>
                                          </p:spTgt>
                                        </p:tgtEl>
                                        <p:attrNameLst>
                                          <p:attrName>style.visibility</p:attrName>
                                        </p:attrNameLst>
                                      </p:cBhvr>
                                      <p:to>
                                        <p:strVal val="visible"/>
                                      </p:to>
                                    </p:set>
                                    <p:animEffect transition="in" filter="wipe(down)">
                                      <p:cBhvr>
                                        <p:cTn id="42"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1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0DF51ED3-A129-D888-9505-7DDC92AF4F55}"/>
              </a:ext>
            </a:extLst>
          </p:cNvPr>
          <p:cNvSpPr txBox="1"/>
          <p:nvPr/>
        </p:nvSpPr>
        <p:spPr>
          <a:xfrm>
            <a:off x="198303" y="0"/>
            <a:ext cx="12674905" cy="2976328"/>
          </a:xfrm>
          <a:prstGeom prst="rect">
            <a:avLst/>
          </a:prstGeom>
          <a:noFill/>
        </p:spPr>
        <p:txBody>
          <a:bodyPr wrap="square">
            <a:spAutoFit/>
          </a:bodyPr>
          <a:lstStyle/>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1- Sampling Plan</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3.1- Objective of the Plan</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Evaluate the factors influencing students' employability by collecting representative data from a targeted sample.</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3.2- Target Population</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Definition: Students enrolled in higher education institutions.</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Inclusion Criteria: </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Final-year students (bachelor's, master's, etc.).</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Students from various fields of study (sciences, humanities, engineering, business, etc.).</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Geographical diversity (public/private universities, urban/rural regions).</a:t>
            </a:r>
            <a:endParaRPr lang="fr-FR" sz="1400" b="1"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Titre 2">
            <a:extLst>
              <a:ext uri="{FF2B5EF4-FFF2-40B4-BE49-F238E27FC236}">
                <a16:creationId xmlns:a16="http://schemas.microsoft.com/office/drawing/2014/main" xmlns="" id="{F4F67853-218A-F465-67D6-42C4ADAD532C}"/>
              </a:ext>
            </a:extLst>
          </p:cNvPr>
          <p:cNvSpPr>
            <a:spLocks noGrp="1"/>
          </p:cNvSpPr>
          <p:nvPr>
            <p:ph type="title"/>
          </p:nvPr>
        </p:nvSpPr>
        <p:spPr>
          <a:xfrm>
            <a:off x="198303" y="2976327"/>
            <a:ext cx="11993697" cy="3609667"/>
          </a:xfrm>
        </p:spPr>
        <p:txBody>
          <a:bodyPr>
            <a:normAutofit/>
          </a:bodyPr>
          <a:lstStyle/>
          <a:p>
            <a:pPr marL="285750" indent="-285750">
              <a:buFont typeface="Wingdings" panose="05000000000000000000" pitchFamily="2" charset="2"/>
              <a:buChar char="v"/>
            </a:pPr>
            <a:r>
              <a:rPr lang="de-DE" sz="1800" b="1" dirty="0" err="1"/>
              <a:t>Results</a:t>
            </a:r>
            <a:r>
              <a:rPr lang="de-DE" sz="1800" b="1" dirty="0"/>
              <a:t> </a:t>
            </a:r>
            <a:r>
              <a:rPr lang="de-DE" sz="1800" b="1" dirty="0" err="1"/>
              <a:t>of</a:t>
            </a:r>
            <a:r>
              <a:rPr lang="de-DE" sz="1800" b="1" dirty="0"/>
              <a:t> the </a:t>
            </a:r>
            <a:r>
              <a:rPr lang="de-DE" sz="1800" b="1" dirty="0" err="1"/>
              <a:t>grids</a:t>
            </a:r>
            <a:r>
              <a:rPr lang="de-DE" sz="1800" b="1" dirty="0"/>
              <a:t/>
            </a:r>
            <a:br>
              <a:rPr lang="de-DE" sz="1800" b="1" dirty="0"/>
            </a:br>
            <a:r>
              <a:rPr lang="de-DE" sz="1800" b="1" dirty="0"/>
              <a:t/>
            </a:r>
            <a:br>
              <a:rPr lang="de-DE" sz="1800" b="1" dirty="0"/>
            </a:br>
            <a:r>
              <a:rPr lang="de-DE" sz="1800" b="1" dirty="0"/>
              <a:t>1-Analysis </a:t>
            </a:r>
            <a:r>
              <a:rPr lang="de-DE" sz="1800" b="1" dirty="0" err="1"/>
              <a:t>Grid</a:t>
            </a:r>
            <a:r>
              <a:rPr lang="de-DE" sz="1800" b="1" dirty="0"/>
              <a:t> 1 :</a:t>
            </a:r>
            <a:br>
              <a:rPr lang="de-DE" sz="1800" b="1" dirty="0"/>
            </a:br>
            <a:r>
              <a:rPr lang="de-DE" sz="1800" b="1" dirty="0"/>
              <a:t>		</a:t>
            </a:r>
            <a:r>
              <a:rPr lang="en-US" sz="1600" b="1" dirty="0"/>
              <a:t>Below are the viewpoints shared by individuals regarding various factors influencing employability ,collected through structured inquiries. Each participant offers unique insights into different aspects of education, skill development, and career readiness , contributing to a comprehensive understanding of the multifaceted nature of employability.</a:t>
            </a:r>
            <a:r>
              <a:rPr lang="de-DE" sz="1600" b="1" dirty="0"/>
              <a:t/>
            </a:r>
            <a:br>
              <a:rPr lang="de-DE" sz="1600" b="1" dirty="0"/>
            </a:br>
            <a:endParaRPr lang="fr-FR" sz="1600" b="1" dirty="0"/>
          </a:p>
        </p:txBody>
      </p:sp>
    </p:spTree>
    <p:extLst>
      <p:ext uri="{BB962C8B-B14F-4D97-AF65-F5344CB8AC3E}">
        <p14:creationId xmlns:p14="http://schemas.microsoft.com/office/powerpoint/2010/main" val="337542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au 3">
            <a:extLst>
              <a:ext uri="{FF2B5EF4-FFF2-40B4-BE49-F238E27FC236}">
                <a16:creationId xmlns:a16="http://schemas.microsoft.com/office/drawing/2014/main" xmlns="" id="{86D7339C-E13A-D22D-45BE-279430860C13}"/>
              </a:ext>
            </a:extLst>
          </p:cNvPr>
          <p:cNvGraphicFramePr>
            <a:graphicFrameLocks noGrp="1"/>
          </p:cNvGraphicFramePr>
          <p:nvPr>
            <p:extLst>
              <p:ext uri="{D42A27DB-BD31-4B8C-83A1-F6EECF244321}">
                <p14:modId xmlns:p14="http://schemas.microsoft.com/office/powerpoint/2010/main" val="3811412205"/>
              </p:ext>
            </p:extLst>
          </p:nvPr>
        </p:nvGraphicFramePr>
        <p:xfrm>
          <a:off x="485422" y="347241"/>
          <a:ext cx="11255022" cy="5918091"/>
        </p:xfrm>
        <a:graphic>
          <a:graphicData uri="http://schemas.openxmlformats.org/drawingml/2006/table">
            <a:tbl>
              <a:tblPr firstRow="1" bandRow="1">
                <a:tableStyleId>{5C22544A-7EE6-4342-B048-85BDC9FD1C3A}</a:tableStyleId>
              </a:tblPr>
              <a:tblGrid>
                <a:gridCol w="1942766">
                  <a:extLst>
                    <a:ext uri="{9D8B030D-6E8A-4147-A177-3AD203B41FA5}">
                      <a16:colId xmlns:a16="http://schemas.microsoft.com/office/drawing/2014/main" xmlns="" val="3413532416"/>
                    </a:ext>
                  </a:extLst>
                </a:gridCol>
                <a:gridCol w="9312256">
                  <a:extLst>
                    <a:ext uri="{9D8B030D-6E8A-4147-A177-3AD203B41FA5}">
                      <a16:colId xmlns:a16="http://schemas.microsoft.com/office/drawing/2014/main" xmlns="" val="559624437"/>
                    </a:ext>
                  </a:extLst>
                </a:gridCol>
              </a:tblGrid>
              <a:tr h="664066">
                <a:tc>
                  <a:txBody>
                    <a:bodyPr/>
                    <a:lstStyle/>
                    <a:p>
                      <a:r>
                        <a:rPr lang="de-DE" dirty="0" err="1"/>
                        <a:t>Noms</a:t>
                      </a:r>
                      <a:endParaRPr lang="fr-FR" dirty="0"/>
                    </a:p>
                  </a:txBody>
                  <a:tcPr/>
                </a:tc>
                <a:tc>
                  <a:txBody>
                    <a:bodyPr/>
                    <a:lstStyle/>
                    <a:p>
                      <a:r>
                        <a:rPr lang="de-DE" dirty="0"/>
                        <a:t>Q1</a:t>
                      </a:r>
                      <a:endParaRPr lang="fr-FR" dirty="0"/>
                    </a:p>
                  </a:txBody>
                  <a:tcPr/>
                </a:tc>
                <a:extLst>
                  <a:ext uri="{0D108BD9-81ED-4DB2-BD59-A6C34878D82A}">
                    <a16:rowId xmlns:a16="http://schemas.microsoft.com/office/drawing/2014/main" xmlns="" val="2547428005"/>
                  </a:ext>
                </a:extLst>
              </a:tr>
              <a:tr h="1148678">
                <a:tc>
                  <a:txBody>
                    <a:bodyPr/>
                    <a:lstStyle/>
                    <a:p>
                      <a:r>
                        <a:rPr lang="de-DE" dirty="0"/>
                        <a:t>Mahamat</a:t>
                      </a:r>
                      <a:endParaRPr lang="fr-FR" dirty="0"/>
                    </a:p>
                  </a:txBody>
                  <a:tcPr/>
                </a:tc>
                <a:tc>
                  <a:txBody>
                    <a:bodyPr/>
                    <a:lstStyle/>
                    <a:p>
                      <a:r>
                        <a:rPr lang="fr-FR" sz="1050" dirty="0"/>
                        <a:t>L'employabilité se décrit comme un ensemble de compétences et de capacités dynamiques qui permettent à un individu de s'insérer et de se maintenir sur le marché du travail. Pour moi, cela implique non seulement des qualifications professionnelles, mais aussi des qualités personnelles comme l'adaptabilité, la capacité à travailler en équipe et à communiquer efficacement. De plus, l'employabilité ne se limite pas à un moment donné, elle nécessite un apprentissage et un développement continus pour répondre aux évolutions du marché.</a:t>
                      </a:r>
                    </a:p>
                  </a:txBody>
                  <a:tcPr/>
                </a:tc>
                <a:extLst>
                  <a:ext uri="{0D108BD9-81ED-4DB2-BD59-A6C34878D82A}">
                    <a16:rowId xmlns:a16="http://schemas.microsoft.com/office/drawing/2014/main" xmlns="" val="221182000"/>
                  </a:ext>
                </a:extLst>
              </a:tr>
              <a:tr h="838265">
                <a:tc>
                  <a:txBody>
                    <a:bodyPr/>
                    <a:lstStyle/>
                    <a:p>
                      <a:r>
                        <a:rPr lang="de-DE" dirty="0" err="1"/>
                        <a:t>Talbi</a:t>
                      </a:r>
                      <a:endParaRPr lang="fr-FR" dirty="0"/>
                    </a:p>
                  </a:txBody>
                  <a:tcPr/>
                </a:tc>
                <a:tc>
                  <a:txBody>
                    <a:bodyPr/>
                    <a:lstStyle/>
                    <a:p>
                      <a:r>
                        <a:rPr lang="fr-FR" sz="1050" dirty="0"/>
                        <a:t>C'est le degré d'aptitude à un poste donné pour un diplômé. Pour moi, cela signifie que l'employabilité d'un diplômé dépend de sa capacité à appliquer ses connaissances théoriques et pratiques dans un environnement professionnel. Il est important que les compétences acquises durant la formation soient en adéquation avec les exigences du marché du travail, afin de faciliter l'intégration dans un poste spécifique.</a:t>
                      </a:r>
                    </a:p>
                  </a:txBody>
                  <a:tcPr/>
                </a:tc>
                <a:extLst>
                  <a:ext uri="{0D108BD9-81ED-4DB2-BD59-A6C34878D82A}">
                    <a16:rowId xmlns:a16="http://schemas.microsoft.com/office/drawing/2014/main" xmlns="" val="3592458271"/>
                  </a:ext>
                </a:extLst>
              </a:tr>
              <a:tr h="988722">
                <a:tc>
                  <a:txBody>
                    <a:bodyPr/>
                    <a:lstStyle/>
                    <a:p>
                      <a:r>
                        <a:rPr lang="de-DE" dirty="0"/>
                        <a:t>Abakar</a:t>
                      </a:r>
                      <a:endParaRPr lang="fr-FR" dirty="0"/>
                    </a:p>
                  </a:txBody>
                  <a:tcPr/>
                </a:tc>
                <a:tc>
                  <a:txBody>
                    <a:bodyPr/>
                    <a:lstStyle/>
                    <a:p>
                      <a:r>
                        <a:rPr lang="fr-FR" sz="1050" dirty="0"/>
                        <a:t>L'employabilité représente la capacité d'un individu à pouvoir trouver un emploi ou à pouvoir s'employer, tout en conservant son emploi et les compétences nécessaires à cela. À mon sens, cela signifie qu'une personne doit non seulement être capable de décrocher un emploi, mais aussi de le maintenir et de progresser dans sa carrière. Cela implique une mise à jour régulière des compétences et une aptitude à s'adapter aux évolutions du marché du travail.</a:t>
                      </a:r>
                    </a:p>
                  </a:txBody>
                  <a:tcPr/>
                </a:tc>
                <a:extLst>
                  <a:ext uri="{0D108BD9-81ED-4DB2-BD59-A6C34878D82A}">
                    <a16:rowId xmlns:a16="http://schemas.microsoft.com/office/drawing/2014/main" xmlns="" val="936159976"/>
                  </a:ext>
                </a:extLst>
              </a:tr>
              <a:tr h="1139180">
                <a:tc>
                  <a:txBody>
                    <a:bodyPr/>
                    <a:lstStyle/>
                    <a:p>
                      <a:r>
                        <a:rPr lang="de-DE" dirty="0"/>
                        <a:t>Camara</a:t>
                      </a:r>
                      <a:endParaRPr lang="fr-FR" dirty="0"/>
                    </a:p>
                  </a:txBody>
                  <a:tcPr/>
                </a:tc>
                <a:tc>
                  <a:txBody>
                    <a:bodyPr/>
                    <a:lstStyle/>
                    <a:p>
                      <a:r>
                        <a:rPr lang="fr-FR" sz="1050" dirty="0"/>
                        <a:t>L'employabilité peut être définie comme la capacité d'un individu à obtenir et à conserver un emploi, à progresser professionnellement et à s'adapter aux transformations du marché du travail. À mon avis, cela inclut non seulement des compétences techniques, mais aussi des qualités telles que la flexibilité, la volonté d'apprendre et la capacité à évoluer face aux changements. En somme, l'employabilité repose sur une combinaison de compétences et d'attitudes qui permettent de rester compétitif dans un environnement professionnel en constante évolution.</a:t>
                      </a:r>
                    </a:p>
                  </a:txBody>
                  <a:tcPr/>
                </a:tc>
                <a:extLst>
                  <a:ext uri="{0D108BD9-81ED-4DB2-BD59-A6C34878D82A}">
                    <a16:rowId xmlns:a16="http://schemas.microsoft.com/office/drawing/2014/main" xmlns="" val="1377142194"/>
                  </a:ext>
                </a:extLst>
              </a:tr>
              <a:tr h="1139180">
                <a:tc>
                  <a:txBody>
                    <a:bodyPr/>
                    <a:lstStyle/>
                    <a:p>
                      <a:r>
                        <a:rPr lang="de-DE" dirty="0"/>
                        <a:t>Hassan</a:t>
                      </a:r>
                      <a:endParaRPr lang="fr-FR" dirty="0"/>
                    </a:p>
                  </a:txBody>
                  <a:tcPr/>
                </a:tc>
                <a:tc>
                  <a:txBody>
                    <a:bodyPr/>
                    <a:lstStyle/>
                    <a:p>
                      <a:r>
                        <a:rPr lang="fr-FR" sz="1050" dirty="0"/>
                        <a:t>L'employabilité, c'est votre capacité à vous rendre désirable sur le marché du travail. C'est comme votre carte de visite professionnelle personnelle : un mélange de compétences, de savoir-être et de potentiel qui fait que les recruteurs vous voient comme un atout pour leur entreprise. Selon moi, cela reflète l'importance d'avoir non seulement les qualifications requises, mais aussi une attitude positive, une bonne capacité d'adaptation et un désir de progresser. En somme, l'employabilité repose sur la manière dont vous vous positionnez en tant que professionnel dans un environnement compétitif.</a:t>
                      </a:r>
                    </a:p>
                  </a:txBody>
                  <a:tcPr/>
                </a:tc>
                <a:extLst>
                  <a:ext uri="{0D108BD9-81ED-4DB2-BD59-A6C34878D82A}">
                    <a16:rowId xmlns:a16="http://schemas.microsoft.com/office/drawing/2014/main" xmlns="" val="3330773215"/>
                  </a:ext>
                </a:extLst>
              </a:tr>
            </a:tbl>
          </a:graphicData>
        </a:graphic>
      </p:graphicFrame>
    </p:spTree>
    <p:extLst>
      <p:ext uri="{BB962C8B-B14F-4D97-AF65-F5344CB8AC3E}">
        <p14:creationId xmlns:p14="http://schemas.microsoft.com/office/powerpoint/2010/main" val="2075983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FDE813D2-67E5-0F4B-AAE7-159D20C71680}"/>
              </a:ext>
            </a:extLst>
          </p:cNvPr>
          <p:cNvGraphicFramePr>
            <a:graphicFrameLocks noGrp="1"/>
          </p:cNvGraphicFramePr>
          <p:nvPr>
            <p:extLst>
              <p:ext uri="{D42A27DB-BD31-4B8C-83A1-F6EECF244321}">
                <p14:modId xmlns:p14="http://schemas.microsoft.com/office/powerpoint/2010/main" val="3360731926"/>
              </p:ext>
            </p:extLst>
          </p:nvPr>
        </p:nvGraphicFramePr>
        <p:xfrm>
          <a:off x="174434" y="553156"/>
          <a:ext cx="11843132" cy="5959321"/>
        </p:xfrm>
        <a:graphic>
          <a:graphicData uri="http://schemas.openxmlformats.org/drawingml/2006/table">
            <a:tbl>
              <a:tblPr firstRow="1" bandRow="1">
                <a:tableStyleId>{5C22544A-7EE6-4342-B048-85BDC9FD1C3A}</a:tableStyleId>
              </a:tblPr>
              <a:tblGrid>
                <a:gridCol w="3020322">
                  <a:extLst>
                    <a:ext uri="{9D8B030D-6E8A-4147-A177-3AD203B41FA5}">
                      <a16:colId xmlns:a16="http://schemas.microsoft.com/office/drawing/2014/main" xmlns="" val="1462773314"/>
                    </a:ext>
                  </a:extLst>
                </a:gridCol>
                <a:gridCol w="8822810">
                  <a:extLst>
                    <a:ext uri="{9D8B030D-6E8A-4147-A177-3AD203B41FA5}">
                      <a16:colId xmlns:a16="http://schemas.microsoft.com/office/drawing/2014/main" xmlns="" val="3178472924"/>
                    </a:ext>
                  </a:extLst>
                </a:gridCol>
              </a:tblGrid>
              <a:tr h="674233">
                <a:tc>
                  <a:txBody>
                    <a:bodyPr/>
                    <a:lstStyle/>
                    <a:p>
                      <a:r>
                        <a:rPr lang="de-DE" dirty="0" err="1"/>
                        <a:t>Noms</a:t>
                      </a:r>
                      <a:endParaRPr lang="fr-FR" dirty="0"/>
                    </a:p>
                  </a:txBody>
                  <a:tcPr/>
                </a:tc>
                <a:tc>
                  <a:txBody>
                    <a:bodyPr/>
                    <a:lstStyle/>
                    <a:p>
                      <a:r>
                        <a:rPr lang="de-DE" dirty="0"/>
                        <a:t>Q2</a:t>
                      </a:r>
                      <a:endParaRPr lang="fr-FR" dirty="0"/>
                    </a:p>
                  </a:txBody>
                  <a:tcPr/>
                </a:tc>
                <a:extLst>
                  <a:ext uri="{0D108BD9-81ED-4DB2-BD59-A6C34878D82A}">
                    <a16:rowId xmlns:a16="http://schemas.microsoft.com/office/drawing/2014/main" xmlns="" val="2278529400"/>
                  </a:ext>
                </a:extLst>
              </a:tr>
              <a:tr h="1507305">
                <a:tc>
                  <a:txBody>
                    <a:bodyPr/>
                    <a:lstStyle/>
                    <a:p>
                      <a:r>
                        <a:rPr lang="de-DE" sz="1600" dirty="0"/>
                        <a:t>Mahamat</a:t>
                      </a:r>
                      <a:endParaRPr lang="fr-FR"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fr-FR" sz="1050" dirty="0"/>
                        <a:t>	Les compétences techniques, comportementales et la capacité d’apprentissage continu sont des facteurs clés qui impactent l'employabilité des nouveaux diplômés. D'une part, les compétences techniques spécifiques au domaine d’études permettent de répondre aux exigences des recruteurs. D'autre part, les compétences comportementales, telles que la communication, la gestion du stress ou le travail en équipe, sont également essentielles pour réussir dans un environnement professionnel. Enfin, la capacité d’apprentissage continu montre la volonté d’un diplômé à s'adapter et à se perfectionner, ce qui est crucial dans un marché du travail en constante évolution.</a:t>
                      </a:r>
                    </a:p>
                    <a:p>
                      <a:endParaRPr lang="fr-FR" dirty="0"/>
                    </a:p>
                  </a:txBody>
                  <a:tcPr/>
                </a:tc>
                <a:extLst>
                  <a:ext uri="{0D108BD9-81ED-4DB2-BD59-A6C34878D82A}">
                    <a16:rowId xmlns:a16="http://schemas.microsoft.com/office/drawing/2014/main" xmlns="" val="2816979492"/>
                  </a:ext>
                </a:extLst>
              </a:tr>
              <a:tr h="1120809">
                <a:tc>
                  <a:txBody>
                    <a:bodyPr/>
                    <a:lstStyle/>
                    <a:p>
                      <a:r>
                        <a:rPr lang="de-DE" dirty="0" err="1"/>
                        <a:t>Talbi</a:t>
                      </a:r>
                      <a:endParaRPr lang="fr-FR" dirty="0"/>
                    </a:p>
                  </a:txBody>
                  <a:tcPr/>
                </a:tc>
                <a:tc>
                  <a:txBody>
                    <a:bodyPr/>
                    <a:lstStyle/>
                    <a:p>
                      <a:r>
                        <a:rPr lang="fr-FR" dirty="0"/>
                        <a:t>L</a:t>
                      </a:r>
                      <a:r>
                        <a:rPr lang="fr-FR" sz="1050" dirty="0"/>
                        <a:t>e réseautage professionnel joue un rôle crucial dans l'employabilité des nouveaux diplômés. Avoir un réseau permet d’accéder à des opportunités cachées, d’obtenir des recommandations et de se faire connaître dans son domaine. Les contacts établis pendant les études ou lors de stages peuvent grandement faciliter la recherche d’emploi.</a:t>
                      </a:r>
                    </a:p>
                  </a:txBody>
                  <a:tcPr/>
                </a:tc>
                <a:extLst>
                  <a:ext uri="{0D108BD9-81ED-4DB2-BD59-A6C34878D82A}">
                    <a16:rowId xmlns:a16="http://schemas.microsoft.com/office/drawing/2014/main" xmlns="" val="186925962"/>
                  </a:ext>
                </a:extLst>
              </a:tr>
              <a:tr h="1018733">
                <a:tc>
                  <a:txBody>
                    <a:bodyPr/>
                    <a:lstStyle/>
                    <a:p>
                      <a:r>
                        <a:rPr lang="de-DE" dirty="0"/>
                        <a:t>Abakar</a:t>
                      </a:r>
                      <a:endParaRPr lang="fr-FR" dirty="0"/>
                    </a:p>
                  </a:txBody>
                  <a:tcPr/>
                </a:tc>
                <a:tc>
                  <a:txBody>
                    <a:bodyPr/>
                    <a:lstStyle/>
                    <a:p>
                      <a:r>
                        <a:rPr lang="fr-FR" sz="1050" dirty="0"/>
                        <a:t>Le niveau d’études et le développement de nouvelles compétences influencent directement l'employabilité. Un diplôme de niveau élevé ouvre souvent plus de portes, mais il est également essentiel de continuer à acquérir de nouvelles compétences pour rester compétitif. La formation continue permet de s’adapter aux évolutions du marché du travail.</a:t>
                      </a:r>
                    </a:p>
                  </a:txBody>
                  <a:tcPr/>
                </a:tc>
                <a:extLst>
                  <a:ext uri="{0D108BD9-81ED-4DB2-BD59-A6C34878D82A}">
                    <a16:rowId xmlns:a16="http://schemas.microsoft.com/office/drawing/2014/main" xmlns="" val="590493292"/>
                  </a:ext>
                </a:extLst>
              </a:tr>
              <a:tr h="837525">
                <a:tc>
                  <a:txBody>
                    <a:bodyPr/>
                    <a:lstStyle/>
                    <a:p>
                      <a:r>
                        <a:rPr lang="de-DE" dirty="0"/>
                        <a:t>Camara</a:t>
                      </a:r>
                      <a:endParaRPr lang="fr-FR" dirty="0"/>
                    </a:p>
                  </a:txBody>
                  <a:tcPr/>
                </a:tc>
                <a:tc>
                  <a:txBody>
                    <a:bodyPr/>
                    <a:lstStyle/>
                    <a:p>
                      <a:r>
                        <a:rPr lang="fr-FR" sz="1050" dirty="0"/>
                        <a:t>La réputation de l'école du diplômé peut avoir un impact sur son employabilité. Une école reconnue par les recruteurs peut faciliter l'accès à des opportunités professionnelles, car elle est souvent associée à une formation de qualité et à un réseau solide d'anciens élèves.</a:t>
                      </a:r>
                    </a:p>
                  </a:txBody>
                  <a:tcPr/>
                </a:tc>
                <a:extLst>
                  <a:ext uri="{0D108BD9-81ED-4DB2-BD59-A6C34878D82A}">
                    <a16:rowId xmlns:a16="http://schemas.microsoft.com/office/drawing/2014/main" xmlns="" val="1471786873"/>
                  </a:ext>
                </a:extLst>
              </a:tr>
              <a:tr h="800716">
                <a:tc>
                  <a:txBody>
                    <a:bodyPr/>
                    <a:lstStyle/>
                    <a:p>
                      <a:r>
                        <a:rPr lang="de-DE" dirty="0"/>
                        <a:t>Hassan</a:t>
                      </a:r>
                      <a:endParaRPr lang="fr-FR" dirty="0"/>
                    </a:p>
                  </a:txBody>
                  <a:tcPr/>
                </a:tc>
                <a:tc>
                  <a:txBody>
                    <a:bodyPr/>
                    <a:lstStyle/>
                    <a:p>
                      <a:r>
                        <a:rPr lang="fr-FR" sz="1050" dirty="0"/>
                        <a:t>Le stage effectué est un facteur clé pour l'employabilité. Il permet au diplômé d'acquérir de l'expérience pratique, de développer des compétences professionnelles et de se faire connaître des recruteurs. Un stage réussi peut également déboucher sur une offre d'emploi ou des recommandations précieuses.</a:t>
                      </a:r>
                    </a:p>
                  </a:txBody>
                  <a:tcPr/>
                </a:tc>
                <a:extLst>
                  <a:ext uri="{0D108BD9-81ED-4DB2-BD59-A6C34878D82A}">
                    <a16:rowId xmlns:a16="http://schemas.microsoft.com/office/drawing/2014/main" xmlns="" val="4089644702"/>
                  </a:ext>
                </a:extLst>
              </a:tr>
            </a:tbl>
          </a:graphicData>
        </a:graphic>
      </p:graphicFrame>
    </p:spTree>
    <p:extLst>
      <p:ext uri="{BB962C8B-B14F-4D97-AF65-F5344CB8AC3E}">
        <p14:creationId xmlns:p14="http://schemas.microsoft.com/office/powerpoint/2010/main" val="11530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B0ECE657-80FC-26CB-7542-9DBAED76351C}"/>
              </a:ext>
            </a:extLst>
          </p:cNvPr>
          <p:cNvGraphicFramePr>
            <a:graphicFrameLocks noGrp="1"/>
          </p:cNvGraphicFramePr>
          <p:nvPr>
            <p:extLst>
              <p:ext uri="{D42A27DB-BD31-4B8C-83A1-F6EECF244321}">
                <p14:modId xmlns:p14="http://schemas.microsoft.com/office/powerpoint/2010/main" val="1318639387"/>
              </p:ext>
            </p:extLst>
          </p:nvPr>
        </p:nvGraphicFramePr>
        <p:xfrm>
          <a:off x="270932" y="688623"/>
          <a:ext cx="11559824" cy="5373508"/>
        </p:xfrm>
        <a:graphic>
          <a:graphicData uri="http://schemas.openxmlformats.org/drawingml/2006/table">
            <a:tbl>
              <a:tblPr firstRow="1" bandRow="1">
                <a:tableStyleId>{5C22544A-7EE6-4342-B048-85BDC9FD1C3A}</a:tableStyleId>
              </a:tblPr>
              <a:tblGrid>
                <a:gridCol w="5779912">
                  <a:extLst>
                    <a:ext uri="{9D8B030D-6E8A-4147-A177-3AD203B41FA5}">
                      <a16:colId xmlns:a16="http://schemas.microsoft.com/office/drawing/2014/main" xmlns="" val="1016278541"/>
                    </a:ext>
                  </a:extLst>
                </a:gridCol>
                <a:gridCol w="5779912">
                  <a:extLst>
                    <a:ext uri="{9D8B030D-6E8A-4147-A177-3AD203B41FA5}">
                      <a16:colId xmlns:a16="http://schemas.microsoft.com/office/drawing/2014/main" xmlns="" val="1637504355"/>
                    </a:ext>
                  </a:extLst>
                </a:gridCol>
              </a:tblGrid>
              <a:tr h="1117250">
                <a:tc>
                  <a:txBody>
                    <a:bodyPr/>
                    <a:lstStyle/>
                    <a:p>
                      <a:r>
                        <a:rPr lang="de-DE" dirty="0" err="1"/>
                        <a:t>Noms</a:t>
                      </a:r>
                      <a:endParaRPr lang="fr-FR" dirty="0"/>
                    </a:p>
                  </a:txBody>
                  <a:tcPr/>
                </a:tc>
                <a:tc>
                  <a:txBody>
                    <a:bodyPr/>
                    <a:lstStyle/>
                    <a:p>
                      <a:r>
                        <a:rPr lang="de-DE" dirty="0"/>
                        <a:t>Q3</a:t>
                      </a:r>
                      <a:endParaRPr lang="fr-FR" dirty="0"/>
                    </a:p>
                  </a:txBody>
                  <a:tcPr/>
                </a:tc>
                <a:extLst>
                  <a:ext uri="{0D108BD9-81ED-4DB2-BD59-A6C34878D82A}">
                    <a16:rowId xmlns:a16="http://schemas.microsoft.com/office/drawing/2014/main" xmlns="" val="1707596789"/>
                  </a:ext>
                </a:extLst>
              </a:tr>
              <a:tr h="1033074">
                <a:tc>
                  <a:txBody>
                    <a:bodyPr/>
                    <a:lstStyle/>
                    <a:p>
                      <a:r>
                        <a:rPr lang="de-DE" dirty="0"/>
                        <a:t>mahamat</a:t>
                      </a:r>
                      <a:endParaRPr lang="fr-FR" dirty="0"/>
                    </a:p>
                  </a:txBody>
                  <a:tcPr/>
                </a:tc>
                <a:tc>
                  <a:txBody>
                    <a:bodyPr/>
                    <a:lstStyle/>
                    <a:p>
                      <a:r>
                        <a:rPr lang="fr-FR" sz="1100" dirty="0"/>
                        <a:t>Les compétences techniques et comportementales permettent aux jeunes de se démarquer et d'apporter une valeur ajoutée dès leur entrée dans la vie active. Elles les aident à répondre aux exigences du poste et à s'adapter rapidement à l'environnement de travail.</a:t>
                      </a:r>
                    </a:p>
                  </a:txBody>
                  <a:tcPr/>
                </a:tc>
                <a:extLst>
                  <a:ext uri="{0D108BD9-81ED-4DB2-BD59-A6C34878D82A}">
                    <a16:rowId xmlns:a16="http://schemas.microsoft.com/office/drawing/2014/main" xmlns="" val="3973734798"/>
                  </a:ext>
                </a:extLst>
              </a:tr>
              <a:tr h="805796">
                <a:tc>
                  <a:txBody>
                    <a:bodyPr/>
                    <a:lstStyle/>
                    <a:p>
                      <a:r>
                        <a:rPr lang="de-DE" dirty="0" err="1"/>
                        <a:t>Talbi</a:t>
                      </a:r>
                      <a:endParaRPr lang="fr-FR" dirty="0"/>
                    </a:p>
                  </a:txBody>
                  <a:tcPr/>
                </a:tc>
                <a:tc>
                  <a:txBody>
                    <a:bodyPr/>
                    <a:lstStyle/>
                    <a:p>
                      <a:r>
                        <a:rPr lang="fr-FR" sz="1100" dirty="0"/>
                        <a:t>Ces qualités témoignent d'un esprit d'entreprise et d'une capacité à évoluer rapidement, ce qui est essentiel pour s’adapter aux besoins changeants du marché du travail.</a:t>
                      </a:r>
                    </a:p>
                  </a:txBody>
                  <a:tcPr/>
                </a:tc>
                <a:extLst>
                  <a:ext uri="{0D108BD9-81ED-4DB2-BD59-A6C34878D82A}">
                    <a16:rowId xmlns:a16="http://schemas.microsoft.com/office/drawing/2014/main" xmlns="" val="1593698553"/>
                  </a:ext>
                </a:extLst>
              </a:tr>
              <a:tr h="805796">
                <a:tc>
                  <a:txBody>
                    <a:bodyPr/>
                    <a:lstStyle/>
                    <a:p>
                      <a:r>
                        <a:rPr lang="de-DE" dirty="0"/>
                        <a:t>Abakar</a:t>
                      </a:r>
                      <a:endParaRPr lang="fr-FR" dirty="0"/>
                    </a:p>
                  </a:txBody>
                  <a:tcPr/>
                </a:tc>
                <a:tc>
                  <a:txBody>
                    <a:bodyPr/>
                    <a:lstStyle/>
                    <a:p>
                      <a:r>
                        <a:rPr lang="fr-FR" sz="1100" dirty="0"/>
                        <a:t>Ces compétences facilitent l'intégration dans une nouvelle entreprise et favorisent la collaboration avec les collègues, créant ainsi un environnement de travail plus productif et harmonieux.</a:t>
                      </a:r>
                    </a:p>
                  </a:txBody>
                  <a:tcPr/>
                </a:tc>
                <a:extLst>
                  <a:ext uri="{0D108BD9-81ED-4DB2-BD59-A6C34878D82A}">
                    <a16:rowId xmlns:a16="http://schemas.microsoft.com/office/drawing/2014/main" xmlns="" val="59886777"/>
                  </a:ext>
                </a:extLst>
              </a:tr>
              <a:tr h="805796">
                <a:tc>
                  <a:txBody>
                    <a:bodyPr/>
                    <a:lstStyle/>
                    <a:p>
                      <a:r>
                        <a:rPr lang="de-DE" dirty="0"/>
                        <a:t>Camara</a:t>
                      </a:r>
                      <a:endParaRPr lang="fr-FR" dirty="0"/>
                    </a:p>
                  </a:txBody>
                  <a:tcPr/>
                </a:tc>
                <a:tc>
                  <a:txBody>
                    <a:bodyPr/>
                    <a:lstStyle/>
                    <a:p>
                      <a:r>
                        <a:rPr lang="fr-FR" sz="1100" dirty="0"/>
                        <a:t>La capacité à maîtriser les outils numériques et à s'adapter aux évolutions technologiques est un atout majeur dans un monde du travail en constante mutation, permettant aux diplômés de rester compétitifs et efficaces.</a:t>
                      </a:r>
                    </a:p>
                  </a:txBody>
                  <a:tcPr/>
                </a:tc>
                <a:extLst>
                  <a:ext uri="{0D108BD9-81ED-4DB2-BD59-A6C34878D82A}">
                    <a16:rowId xmlns:a16="http://schemas.microsoft.com/office/drawing/2014/main" xmlns="" val="4055199014"/>
                  </a:ext>
                </a:extLst>
              </a:tr>
              <a:tr h="805796">
                <a:tc>
                  <a:txBody>
                    <a:bodyPr/>
                    <a:lstStyle/>
                    <a:p>
                      <a:r>
                        <a:rPr lang="de-DE" dirty="0"/>
                        <a:t>Hassan</a:t>
                      </a:r>
                      <a:endParaRPr lang="fr-FR" dirty="0"/>
                    </a:p>
                  </a:txBody>
                  <a:tcPr/>
                </a:tc>
                <a:tc>
                  <a:txBody>
                    <a:bodyPr/>
                    <a:lstStyle/>
                    <a:p>
                      <a:r>
                        <a:rPr lang="fr-FR" sz="1100" dirty="0"/>
                        <a:t>Ces compétences favorisent une adaptation rapide aux codes et aux pratiques de l'entreprise, accélérant ainsi le processus d'intégration et permettant de contribuer plus rapidement aux objectifs de l'équipe.</a:t>
                      </a:r>
                    </a:p>
                  </a:txBody>
                  <a:tcPr/>
                </a:tc>
                <a:extLst>
                  <a:ext uri="{0D108BD9-81ED-4DB2-BD59-A6C34878D82A}">
                    <a16:rowId xmlns:a16="http://schemas.microsoft.com/office/drawing/2014/main" xmlns="" val="3559079115"/>
                  </a:ext>
                </a:extLst>
              </a:tr>
            </a:tbl>
          </a:graphicData>
        </a:graphic>
      </p:graphicFrame>
    </p:spTree>
    <p:extLst>
      <p:ext uri="{BB962C8B-B14F-4D97-AF65-F5344CB8AC3E}">
        <p14:creationId xmlns:p14="http://schemas.microsoft.com/office/powerpoint/2010/main" val="2410955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55A4CFC9-0D37-9B57-AF2B-5F7F9D535290}"/>
              </a:ext>
            </a:extLst>
          </p:cNvPr>
          <p:cNvGraphicFramePr>
            <a:graphicFrameLocks noGrp="1"/>
          </p:cNvGraphicFramePr>
          <p:nvPr>
            <p:extLst>
              <p:ext uri="{D42A27DB-BD31-4B8C-83A1-F6EECF244321}">
                <p14:modId xmlns:p14="http://schemas.microsoft.com/office/powerpoint/2010/main" val="740517660"/>
              </p:ext>
            </p:extLst>
          </p:nvPr>
        </p:nvGraphicFramePr>
        <p:xfrm>
          <a:off x="936977" y="790220"/>
          <a:ext cx="10758312" cy="5608886"/>
        </p:xfrm>
        <a:graphic>
          <a:graphicData uri="http://schemas.openxmlformats.org/drawingml/2006/table">
            <a:tbl>
              <a:tblPr firstRow="1" bandRow="1">
                <a:tableStyleId>{5C22544A-7EE6-4342-B048-85BDC9FD1C3A}</a:tableStyleId>
              </a:tblPr>
              <a:tblGrid>
                <a:gridCol w="5379156">
                  <a:extLst>
                    <a:ext uri="{9D8B030D-6E8A-4147-A177-3AD203B41FA5}">
                      <a16:colId xmlns:a16="http://schemas.microsoft.com/office/drawing/2014/main" xmlns="" val="1514491662"/>
                    </a:ext>
                  </a:extLst>
                </a:gridCol>
                <a:gridCol w="5379156">
                  <a:extLst>
                    <a:ext uri="{9D8B030D-6E8A-4147-A177-3AD203B41FA5}">
                      <a16:colId xmlns:a16="http://schemas.microsoft.com/office/drawing/2014/main" xmlns="" val="480338154"/>
                    </a:ext>
                  </a:extLst>
                </a:gridCol>
              </a:tblGrid>
              <a:tr h="891823">
                <a:tc>
                  <a:txBody>
                    <a:bodyPr/>
                    <a:lstStyle/>
                    <a:p>
                      <a:r>
                        <a:rPr lang="de-DE" dirty="0" err="1"/>
                        <a:t>Noms</a:t>
                      </a:r>
                      <a:endParaRPr lang="fr-FR" dirty="0"/>
                    </a:p>
                  </a:txBody>
                  <a:tcPr/>
                </a:tc>
                <a:tc>
                  <a:txBody>
                    <a:bodyPr/>
                    <a:lstStyle/>
                    <a:p>
                      <a:r>
                        <a:rPr lang="de-DE" dirty="0"/>
                        <a:t>Q4</a:t>
                      </a:r>
                      <a:endParaRPr lang="fr-FR" dirty="0"/>
                    </a:p>
                  </a:txBody>
                  <a:tcPr/>
                </a:tc>
                <a:extLst>
                  <a:ext uri="{0D108BD9-81ED-4DB2-BD59-A6C34878D82A}">
                    <a16:rowId xmlns:a16="http://schemas.microsoft.com/office/drawing/2014/main" xmlns="" val="3028030619"/>
                  </a:ext>
                </a:extLst>
              </a:tr>
              <a:tr h="891823">
                <a:tc>
                  <a:txBody>
                    <a:bodyPr/>
                    <a:lstStyle/>
                    <a:p>
                      <a:r>
                        <a:rPr lang="de-DE" dirty="0"/>
                        <a:t>Mahamat</a:t>
                      </a:r>
                      <a:endParaRPr lang="fr-FR" dirty="0"/>
                    </a:p>
                  </a:txBody>
                  <a:tcPr/>
                </a:tc>
                <a:tc>
                  <a:txBody>
                    <a:bodyPr/>
                    <a:lstStyle/>
                    <a:p>
                      <a:r>
                        <a:rPr lang="fr-FR" sz="1100" dirty="0"/>
                        <a:t>Le réseautage permet de créer des liens avec des professionnels et des recruteurs influents, ce qui ouvre des possibilités d'emploi grâce à des recommandations et des opportunités souvent non publiées. Cela permet aux nouveaux diplômés de se faire connaître, d'accéder à des informations privilégiées et d'augmenter leurs chances d'être recrutés.</a:t>
                      </a:r>
                    </a:p>
                  </a:txBody>
                  <a:tcPr/>
                </a:tc>
                <a:extLst>
                  <a:ext uri="{0D108BD9-81ED-4DB2-BD59-A6C34878D82A}">
                    <a16:rowId xmlns:a16="http://schemas.microsoft.com/office/drawing/2014/main" xmlns="" val="4065100219"/>
                  </a:ext>
                </a:extLst>
              </a:tr>
              <a:tr h="891823">
                <a:tc>
                  <a:txBody>
                    <a:bodyPr/>
                    <a:lstStyle/>
                    <a:p>
                      <a:r>
                        <a:rPr lang="de-DE" dirty="0" err="1"/>
                        <a:t>Talbi</a:t>
                      </a:r>
                      <a:endParaRPr lang="fr-FR" dirty="0"/>
                    </a:p>
                  </a:txBody>
                  <a:tcPr/>
                </a:tc>
                <a:tc>
                  <a:txBody>
                    <a:bodyPr/>
                    <a:lstStyle/>
                    <a:p>
                      <a:r>
                        <a:rPr lang="fr-FR" dirty="0"/>
                        <a:t>	</a:t>
                      </a:r>
                      <a:r>
                        <a:rPr lang="fr-FR" sz="1100" dirty="0"/>
                        <a:t>En développant son réseau, on peut obtenir des informations sur des postes à pourvoir avant même leur publication officielle. Cela permet de saisir des occasions d'emploi en avant-première et de se positionner sur des opportunités exclusives, offrant ainsi un avantage concurrentiel sur le marché du travail.</a:t>
                      </a:r>
                    </a:p>
                  </a:txBody>
                  <a:tcPr/>
                </a:tc>
                <a:extLst>
                  <a:ext uri="{0D108BD9-81ED-4DB2-BD59-A6C34878D82A}">
                    <a16:rowId xmlns:a16="http://schemas.microsoft.com/office/drawing/2014/main" xmlns="" val="3588734783"/>
                  </a:ext>
                </a:extLst>
              </a:tr>
              <a:tr h="891823">
                <a:tc>
                  <a:txBody>
                    <a:bodyPr/>
                    <a:lstStyle/>
                    <a:p>
                      <a:r>
                        <a:rPr lang="de-DE" dirty="0"/>
                        <a:t>Abakar</a:t>
                      </a:r>
                      <a:endParaRPr lang="fr-FR" dirty="0"/>
                    </a:p>
                  </a:txBody>
                  <a:tcPr/>
                </a:tc>
                <a:tc>
                  <a:txBody>
                    <a:bodyPr/>
                    <a:lstStyle/>
                    <a:p>
                      <a:r>
                        <a:rPr lang="fr-FR" sz="1100" dirty="0"/>
                        <a:t>Le réseautage permet de se faire connaître dans son domaine. En entretenant des relations avec des personnes influentes, on devient plus visible et on peut recevoir des recommandations qui augmentent les chances d'être recruté, facilitant ainsi l'accès à des opportunités professionnelles</a:t>
                      </a:r>
                    </a:p>
                  </a:txBody>
                  <a:tcPr/>
                </a:tc>
                <a:extLst>
                  <a:ext uri="{0D108BD9-81ED-4DB2-BD59-A6C34878D82A}">
                    <a16:rowId xmlns:a16="http://schemas.microsoft.com/office/drawing/2014/main" xmlns="" val="1340426664"/>
                  </a:ext>
                </a:extLst>
              </a:tr>
              <a:tr h="891823">
                <a:tc>
                  <a:txBody>
                    <a:bodyPr/>
                    <a:lstStyle/>
                    <a:p>
                      <a:r>
                        <a:rPr lang="de-DE" dirty="0"/>
                        <a:t>Camara</a:t>
                      </a:r>
                      <a:endParaRPr lang="fr-FR" dirty="0"/>
                    </a:p>
                  </a:txBody>
                  <a:tcPr/>
                </a:tc>
                <a:tc>
                  <a:txBody>
                    <a:bodyPr/>
                    <a:lstStyle/>
                    <a:p>
                      <a:r>
                        <a:rPr lang="fr-FR" sz="1100" dirty="0"/>
                        <a:t>Un réseau solide peut renforcer la crédibilité d’un professionnel. Les contacts dans ce réseau, comme des mentors ou des collègues, peuvent attester de ses compétences, ce qui inspire plus de confiance aux recruteurs et employeurs, augmentant ainsi les chances d’être recruté.</a:t>
                      </a:r>
                    </a:p>
                  </a:txBody>
                  <a:tcPr/>
                </a:tc>
                <a:extLst>
                  <a:ext uri="{0D108BD9-81ED-4DB2-BD59-A6C34878D82A}">
                    <a16:rowId xmlns:a16="http://schemas.microsoft.com/office/drawing/2014/main" xmlns="" val="973939819"/>
                  </a:ext>
                </a:extLst>
              </a:tr>
              <a:tr h="891823">
                <a:tc>
                  <a:txBody>
                    <a:bodyPr/>
                    <a:lstStyle/>
                    <a:p>
                      <a:r>
                        <a:rPr lang="de-DE" dirty="0"/>
                        <a:t>Hassan</a:t>
                      </a:r>
                      <a:endParaRPr lang="fr-FR" dirty="0"/>
                    </a:p>
                  </a:txBody>
                  <a:tcPr/>
                </a:tc>
                <a:tc>
                  <a:txBody>
                    <a:bodyPr/>
                    <a:lstStyle/>
                    <a:p>
                      <a:r>
                        <a:rPr lang="fr-FR" sz="1100" dirty="0"/>
                        <a:t>Grâce au réseautage, il est possible de trouver un emploi plus rapidement. En étant connecté à des personnes clés du secteur, on obtient des informations privilégiées sur des offres qui ne sont pas encore largement diffusées, réduisant ainsi le temps nécessaire pour trouver un poste et augmentant les chances de succès.</a:t>
                      </a:r>
                    </a:p>
                  </a:txBody>
                  <a:tcPr/>
                </a:tc>
                <a:extLst>
                  <a:ext uri="{0D108BD9-81ED-4DB2-BD59-A6C34878D82A}">
                    <a16:rowId xmlns:a16="http://schemas.microsoft.com/office/drawing/2014/main" xmlns="" val="2856612300"/>
                  </a:ext>
                </a:extLst>
              </a:tr>
            </a:tbl>
          </a:graphicData>
        </a:graphic>
      </p:graphicFrame>
    </p:spTree>
    <p:extLst>
      <p:ext uri="{BB962C8B-B14F-4D97-AF65-F5344CB8AC3E}">
        <p14:creationId xmlns:p14="http://schemas.microsoft.com/office/powerpoint/2010/main" val="4276256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38EC636F-3DC8-8CE6-A663-E402834BDD35}"/>
              </a:ext>
            </a:extLst>
          </p:cNvPr>
          <p:cNvGraphicFramePr>
            <a:graphicFrameLocks noGrp="1"/>
          </p:cNvGraphicFramePr>
          <p:nvPr>
            <p:extLst>
              <p:ext uri="{D42A27DB-BD31-4B8C-83A1-F6EECF244321}">
                <p14:modId xmlns:p14="http://schemas.microsoft.com/office/powerpoint/2010/main" val="17966649"/>
              </p:ext>
            </p:extLst>
          </p:nvPr>
        </p:nvGraphicFramePr>
        <p:xfrm>
          <a:off x="778933" y="630202"/>
          <a:ext cx="10509958" cy="5597596"/>
        </p:xfrm>
        <a:graphic>
          <a:graphicData uri="http://schemas.openxmlformats.org/drawingml/2006/table">
            <a:tbl>
              <a:tblPr firstRow="1" bandRow="1">
                <a:tableStyleId>{5C22544A-7EE6-4342-B048-85BDC9FD1C3A}</a:tableStyleId>
              </a:tblPr>
              <a:tblGrid>
                <a:gridCol w="5254979">
                  <a:extLst>
                    <a:ext uri="{9D8B030D-6E8A-4147-A177-3AD203B41FA5}">
                      <a16:colId xmlns:a16="http://schemas.microsoft.com/office/drawing/2014/main" xmlns="" val="2002962761"/>
                    </a:ext>
                  </a:extLst>
                </a:gridCol>
                <a:gridCol w="5254979">
                  <a:extLst>
                    <a:ext uri="{9D8B030D-6E8A-4147-A177-3AD203B41FA5}">
                      <a16:colId xmlns:a16="http://schemas.microsoft.com/office/drawing/2014/main" xmlns="" val="4147695826"/>
                    </a:ext>
                  </a:extLst>
                </a:gridCol>
              </a:tblGrid>
              <a:tr h="886178">
                <a:tc>
                  <a:txBody>
                    <a:bodyPr/>
                    <a:lstStyle/>
                    <a:p>
                      <a:r>
                        <a:rPr lang="de-DE" dirty="0" err="1"/>
                        <a:t>Noms</a:t>
                      </a:r>
                      <a:endParaRPr lang="fr-FR" dirty="0"/>
                    </a:p>
                  </a:txBody>
                  <a:tcPr/>
                </a:tc>
                <a:tc>
                  <a:txBody>
                    <a:bodyPr/>
                    <a:lstStyle/>
                    <a:p>
                      <a:r>
                        <a:rPr lang="de-DE" dirty="0"/>
                        <a:t>Q5</a:t>
                      </a:r>
                      <a:endParaRPr lang="fr-FR" dirty="0"/>
                    </a:p>
                  </a:txBody>
                  <a:tcPr/>
                </a:tc>
                <a:extLst>
                  <a:ext uri="{0D108BD9-81ED-4DB2-BD59-A6C34878D82A}">
                    <a16:rowId xmlns:a16="http://schemas.microsoft.com/office/drawing/2014/main" xmlns="" val="3508305895"/>
                  </a:ext>
                </a:extLst>
              </a:tr>
              <a:tr h="886178">
                <a:tc>
                  <a:txBody>
                    <a:bodyPr/>
                    <a:lstStyle/>
                    <a:p>
                      <a:r>
                        <a:rPr lang="de-DE" dirty="0"/>
                        <a:t>Mahamat</a:t>
                      </a:r>
                      <a:endParaRPr lang="fr-FR" dirty="0"/>
                    </a:p>
                  </a:txBody>
                  <a:tcPr/>
                </a:tc>
                <a:tc>
                  <a:txBody>
                    <a:bodyPr/>
                    <a:lstStyle/>
                    <a:p>
                      <a:r>
                        <a:rPr lang="fr-FR" sz="1100" dirty="0"/>
                        <a:t>Les entreprises associent souvent la réputation de l'école à la qualité de la formation reçue par l'étudiant. Un diplôme provenant d'une école reconnue ou prestigieuse inspire davantage confiance aux recruteurs et peut donner à l'étudiant un avantage initial sur le marché du travail, facilitant ainsi son entrée dans la vie professionnelle</a:t>
                      </a:r>
                      <a:r>
                        <a:rPr lang="fr-FR" dirty="0"/>
                        <a:t>.</a:t>
                      </a:r>
                    </a:p>
                  </a:txBody>
                  <a:tcPr/>
                </a:tc>
                <a:extLst>
                  <a:ext uri="{0D108BD9-81ED-4DB2-BD59-A6C34878D82A}">
                    <a16:rowId xmlns:a16="http://schemas.microsoft.com/office/drawing/2014/main" xmlns="" val="314305954"/>
                  </a:ext>
                </a:extLst>
              </a:tr>
              <a:tr h="886178">
                <a:tc>
                  <a:txBody>
                    <a:bodyPr/>
                    <a:lstStyle/>
                    <a:p>
                      <a:r>
                        <a:rPr lang="de-DE" dirty="0" err="1"/>
                        <a:t>Talbi</a:t>
                      </a:r>
                      <a:endParaRPr lang="fr-FR" dirty="0"/>
                    </a:p>
                  </a:txBody>
                  <a:tcPr/>
                </a:tc>
                <a:tc>
                  <a:txBody>
                    <a:bodyPr/>
                    <a:lstStyle/>
                    <a:p>
                      <a:r>
                        <a:rPr lang="fr-FR" sz="1100" dirty="0"/>
                        <a:t>Les écoles réputées disposent souvent d’un réseau </a:t>
                      </a:r>
                      <a:r>
                        <a:rPr lang="fr-FR" sz="1100" dirty="0" err="1"/>
                        <a:t>d’alumni</a:t>
                      </a:r>
                      <a:r>
                        <a:rPr lang="fr-FR" sz="1100" dirty="0"/>
                        <a:t> influents et bien implantés dans divers secteurs. Ces connexions peuvent offrir des opportunités professionnelles, comme des stages, des recommandations ou des embauches directes, facilitant ainsi l’accès à des opportunités d'emploi pour les diplômés.</a:t>
                      </a:r>
                    </a:p>
                  </a:txBody>
                  <a:tcPr/>
                </a:tc>
                <a:extLst>
                  <a:ext uri="{0D108BD9-81ED-4DB2-BD59-A6C34878D82A}">
                    <a16:rowId xmlns:a16="http://schemas.microsoft.com/office/drawing/2014/main" xmlns="" val="3467949360"/>
                  </a:ext>
                </a:extLst>
              </a:tr>
              <a:tr h="886178">
                <a:tc>
                  <a:txBody>
                    <a:bodyPr/>
                    <a:lstStyle/>
                    <a:p>
                      <a:r>
                        <a:rPr lang="de-DE" dirty="0"/>
                        <a:t>Abakar</a:t>
                      </a:r>
                      <a:endParaRPr lang="fr-FR" dirty="0"/>
                    </a:p>
                  </a:txBody>
                  <a:tcPr/>
                </a:tc>
                <a:tc>
                  <a:txBody>
                    <a:bodyPr/>
                    <a:lstStyle/>
                    <a:p>
                      <a:r>
                        <a:rPr lang="fr-FR" sz="1100" dirty="0"/>
                        <a:t>Un diplôme d'une école reconnue à l'échelle mondiale ouvre la voie à des opportunités professionnelles à l'international. Les recruteurs de grandes entreprises multinationales sont plus enclins à embaucher des diplômés d'institutions réputées, offrant ainsi à ces diplômés de meilleures chances d'être recrutés à l'étranger.</a:t>
                      </a:r>
                    </a:p>
                  </a:txBody>
                  <a:tcPr/>
                </a:tc>
                <a:extLst>
                  <a:ext uri="{0D108BD9-81ED-4DB2-BD59-A6C34878D82A}">
                    <a16:rowId xmlns:a16="http://schemas.microsoft.com/office/drawing/2014/main" xmlns="" val="486695342"/>
                  </a:ext>
                </a:extLst>
              </a:tr>
              <a:tr h="886178">
                <a:tc>
                  <a:txBody>
                    <a:bodyPr/>
                    <a:lstStyle/>
                    <a:p>
                      <a:r>
                        <a:rPr lang="de-DE" dirty="0"/>
                        <a:t>Camara</a:t>
                      </a:r>
                      <a:endParaRPr lang="fr-FR" dirty="0"/>
                    </a:p>
                  </a:txBody>
                  <a:tcPr/>
                </a:tc>
                <a:tc>
                  <a:txBody>
                    <a:bodyPr/>
                    <a:lstStyle/>
                    <a:p>
                      <a:r>
                        <a:rPr lang="fr-FR" sz="1100" dirty="0"/>
                        <a:t>Les diplômés d'écoles prestigieuses bénéficient souvent d'une rémunération de départ plus attractive, car certaines entreprises associent un diplôme d'une institution renommée à des compétences et un potentiel plus élevés, ce qui se traduit par des offres salariales plus intéressantes.</a:t>
                      </a:r>
                    </a:p>
                  </a:txBody>
                  <a:tcPr/>
                </a:tc>
                <a:extLst>
                  <a:ext uri="{0D108BD9-81ED-4DB2-BD59-A6C34878D82A}">
                    <a16:rowId xmlns:a16="http://schemas.microsoft.com/office/drawing/2014/main" xmlns="" val="1700521306"/>
                  </a:ext>
                </a:extLst>
              </a:tr>
              <a:tr h="886178">
                <a:tc>
                  <a:txBody>
                    <a:bodyPr/>
                    <a:lstStyle/>
                    <a:p>
                      <a:r>
                        <a:rPr lang="de-DE" dirty="0"/>
                        <a:t>Hassan</a:t>
                      </a:r>
                      <a:endParaRPr lang="fr-FR" dirty="0"/>
                    </a:p>
                  </a:txBody>
                  <a:tcPr/>
                </a:tc>
                <a:tc>
                  <a:txBody>
                    <a:bodyPr/>
                    <a:lstStyle/>
                    <a:p>
                      <a:r>
                        <a:rPr lang="fr-FR" sz="1100" dirty="0"/>
                        <a:t>Une école réputée atteste de la qualité de la formation reçue par le diplômé, ce qui rassure les recruteurs sur ses compétences. Cela peut rendre le candidat plus compétitif sur le marché de l'emploi, lui offrant ainsi un avantage face à d'autres candidats.</a:t>
                      </a:r>
                    </a:p>
                  </a:txBody>
                  <a:tcPr/>
                </a:tc>
                <a:extLst>
                  <a:ext uri="{0D108BD9-81ED-4DB2-BD59-A6C34878D82A}">
                    <a16:rowId xmlns:a16="http://schemas.microsoft.com/office/drawing/2014/main" xmlns="" val="493818590"/>
                  </a:ext>
                </a:extLst>
              </a:tr>
            </a:tbl>
          </a:graphicData>
        </a:graphic>
      </p:graphicFrame>
    </p:spTree>
    <p:extLst>
      <p:ext uri="{BB962C8B-B14F-4D97-AF65-F5344CB8AC3E}">
        <p14:creationId xmlns:p14="http://schemas.microsoft.com/office/powerpoint/2010/main" val="290668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EBC24D2D-4303-8A7E-672C-9953CF2D4568}"/>
              </a:ext>
            </a:extLst>
          </p:cNvPr>
          <p:cNvGraphicFramePr>
            <a:graphicFrameLocks noGrp="1"/>
          </p:cNvGraphicFramePr>
          <p:nvPr>
            <p:extLst>
              <p:ext uri="{D42A27DB-BD31-4B8C-83A1-F6EECF244321}">
                <p14:modId xmlns:p14="http://schemas.microsoft.com/office/powerpoint/2010/main" val="506554075"/>
              </p:ext>
            </p:extLst>
          </p:nvPr>
        </p:nvGraphicFramePr>
        <p:xfrm>
          <a:off x="846667" y="575732"/>
          <a:ext cx="10419644" cy="5980100"/>
        </p:xfrm>
        <a:graphic>
          <a:graphicData uri="http://schemas.openxmlformats.org/drawingml/2006/table">
            <a:tbl>
              <a:tblPr firstRow="1" bandRow="1">
                <a:tableStyleId>{5C22544A-7EE6-4342-B048-85BDC9FD1C3A}</a:tableStyleId>
              </a:tblPr>
              <a:tblGrid>
                <a:gridCol w="5209822">
                  <a:extLst>
                    <a:ext uri="{9D8B030D-6E8A-4147-A177-3AD203B41FA5}">
                      <a16:colId xmlns:a16="http://schemas.microsoft.com/office/drawing/2014/main" xmlns="" val="3179022116"/>
                    </a:ext>
                  </a:extLst>
                </a:gridCol>
                <a:gridCol w="5209822">
                  <a:extLst>
                    <a:ext uri="{9D8B030D-6E8A-4147-A177-3AD203B41FA5}">
                      <a16:colId xmlns:a16="http://schemas.microsoft.com/office/drawing/2014/main" xmlns="" val="4063745465"/>
                    </a:ext>
                  </a:extLst>
                </a:gridCol>
              </a:tblGrid>
              <a:tr h="946385">
                <a:tc>
                  <a:txBody>
                    <a:bodyPr/>
                    <a:lstStyle/>
                    <a:p>
                      <a:r>
                        <a:rPr lang="de-DE" dirty="0" err="1"/>
                        <a:t>Noms</a:t>
                      </a:r>
                      <a:endParaRPr lang="fr-FR" dirty="0"/>
                    </a:p>
                  </a:txBody>
                  <a:tcPr/>
                </a:tc>
                <a:tc>
                  <a:txBody>
                    <a:bodyPr/>
                    <a:lstStyle/>
                    <a:p>
                      <a:r>
                        <a:rPr lang="de-DE" dirty="0"/>
                        <a:t>Q6</a:t>
                      </a:r>
                      <a:endParaRPr lang="fr-FR" dirty="0"/>
                    </a:p>
                  </a:txBody>
                  <a:tcPr/>
                </a:tc>
                <a:extLst>
                  <a:ext uri="{0D108BD9-81ED-4DB2-BD59-A6C34878D82A}">
                    <a16:rowId xmlns:a16="http://schemas.microsoft.com/office/drawing/2014/main" xmlns="" val="1433241084"/>
                  </a:ext>
                </a:extLst>
              </a:tr>
              <a:tr h="946385">
                <a:tc>
                  <a:txBody>
                    <a:bodyPr/>
                    <a:lstStyle/>
                    <a:p>
                      <a:r>
                        <a:rPr lang="de-DE" dirty="0"/>
                        <a:t>Mahamat</a:t>
                      </a:r>
                      <a:endParaRPr lang="fr-FR" dirty="0"/>
                    </a:p>
                  </a:txBody>
                  <a:tcPr/>
                </a:tc>
                <a:tc>
                  <a:txBody>
                    <a:bodyPr/>
                    <a:lstStyle/>
                    <a:p>
                      <a:r>
                        <a:rPr lang="fr-FR" sz="1100" dirty="0"/>
                        <a:t>La formation développe des compétences techniques spécifiques, comme la maîtrise de logiciels (AutoCAD, Python, Excel), ainsi que des connaissances spécialisées en finance, ingénierie ou marketing digital. Cela rend l’étudiant compétitif et opérationnel dès son entrée sur le marché du travail, facilitant ainsi son intégration dans l'entreprise.</a:t>
                      </a:r>
                    </a:p>
                  </a:txBody>
                  <a:tcPr/>
                </a:tc>
                <a:extLst>
                  <a:ext uri="{0D108BD9-81ED-4DB2-BD59-A6C34878D82A}">
                    <a16:rowId xmlns:a16="http://schemas.microsoft.com/office/drawing/2014/main" xmlns="" val="3028648691"/>
                  </a:ext>
                </a:extLst>
              </a:tr>
              <a:tr h="946385">
                <a:tc>
                  <a:txBody>
                    <a:bodyPr/>
                    <a:lstStyle/>
                    <a:p>
                      <a:r>
                        <a:rPr lang="de-DE" dirty="0" err="1"/>
                        <a:t>Talbi</a:t>
                      </a:r>
                      <a:endParaRPr lang="fr-FR" dirty="0"/>
                    </a:p>
                  </a:txBody>
                  <a:tcPr/>
                </a:tc>
                <a:tc>
                  <a:txBody>
                    <a:bodyPr/>
                    <a:lstStyle/>
                    <a:p>
                      <a:r>
                        <a:rPr lang="fr-FR" sz="1100" dirty="0"/>
                        <a:t>La formation développe également des compétences transversales, telles que la communication, le leadership et la résolution de problèmes. Ces compétences sont cruciales pour s’adapter à différents environnements professionnels et sont particulièrement appréciées par les employeurs, car elles contribuent à l'efficacité et à l'intégration dans l'entreprise.</a:t>
                      </a:r>
                    </a:p>
                  </a:txBody>
                  <a:tcPr/>
                </a:tc>
                <a:extLst>
                  <a:ext uri="{0D108BD9-81ED-4DB2-BD59-A6C34878D82A}">
                    <a16:rowId xmlns:a16="http://schemas.microsoft.com/office/drawing/2014/main" xmlns="" val="2124572189"/>
                  </a:ext>
                </a:extLst>
              </a:tr>
              <a:tr h="946385">
                <a:tc>
                  <a:txBody>
                    <a:bodyPr/>
                    <a:lstStyle/>
                    <a:p>
                      <a:r>
                        <a:rPr lang="de-DE" dirty="0"/>
                        <a:t>Abakar</a:t>
                      </a:r>
                      <a:endParaRPr lang="fr-FR" dirty="0"/>
                    </a:p>
                  </a:txBody>
                  <a:tcPr/>
                </a:tc>
                <a:tc>
                  <a:txBody>
                    <a:bodyPr/>
                    <a:lstStyle/>
                    <a:p>
                      <a:r>
                        <a:rPr lang="fr-FR" sz="1100" dirty="0"/>
                        <a:t>Une formation pertinente et à jour assure que l’étudiant acquiert des connaissances alignées sur les tendances et besoins actuels du marché, tels que la transition numérique et l’intelligence artificielle. Cela permet à l’étudiant d'être directement opérationnel et compétitif face aux évolutions du marché du travail.</a:t>
                      </a:r>
                    </a:p>
                  </a:txBody>
                  <a:tcPr/>
                </a:tc>
                <a:extLst>
                  <a:ext uri="{0D108BD9-81ED-4DB2-BD59-A6C34878D82A}">
                    <a16:rowId xmlns:a16="http://schemas.microsoft.com/office/drawing/2014/main" xmlns="" val="4277999202"/>
                  </a:ext>
                </a:extLst>
              </a:tr>
              <a:tr h="946385">
                <a:tc>
                  <a:txBody>
                    <a:bodyPr/>
                    <a:lstStyle/>
                    <a:p>
                      <a:r>
                        <a:rPr lang="de-DE" dirty="0"/>
                        <a:t>Camara</a:t>
                      </a:r>
                      <a:endParaRPr lang="fr-FR" dirty="0"/>
                    </a:p>
                  </a:txBody>
                  <a:tcPr/>
                </a:tc>
                <a:tc>
                  <a:txBody>
                    <a:bodyPr/>
                    <a:lstStyle/>
                    <a:p>
                      <a:r>
                        <a:rPr lang="fr-FR" sz="1100" dirty="0"/>
                        <a:t>Certaines formations offrent des certifications ou diplômes reconnus par les employeurs, renforçant ainsi la crédibilité du profil de l’étudiant. Par exemple, une certification PMP en gestion de projet ou un diplôme d'une école réputée. Ces titres servent de gages de qualité aux recruteurs, augmentant les chances d’embauche.</a:t>
                      </a:r>
                    </a:p>
                  </a:txBody>
                  <a:tcPr/>
                </a:tc>
                <a:extLst>
                  <a:ext uri="{0D108BD9-81ED-4DB2-BD59-A6C34878D82A}">
                    <a16:rowId xmlns:a16="http://schemas.microsoft.com/office/drawing/2014/main" xmlns="" val="1081668962"/>
                  </a:ext>
                </a:extLst>
              </a:tr>
              <a:tr h="0">
                <a:tc>
                  <a:txBody>
                    <a:bodyPr/>
                    <a:lstStyle/>
                    <a:p>
                      <a:r>
                        <a:rPr lang="de-DE" dirty="0"/>
                        <a:t>Hassan</a:t>
                      </a:r>
                      <a:endParaRPr lang="fr-FR" dirty="0"/>
                    </a:p>
                  </a:txBody>
                  <a:tcPr/>
                </a:tc>
                <a:tc>
                  <a:txBody>
                    <a:bodyPr/>
                    <a:lstStyle/>
                    <a:p>
                      <a:r>
                        <a:rPr lang="fr-FR" sz="1100" dirty="0"/>
                        <a:t>Certaines formations intègrent des projets concrets ou des expériences professionnelles (alternance, études de cas), permettant à l’étudiant d’appliquer ses connaissances théoriques. Cela lui offre aussi l’opportunité de démontrer ses compétences en partageant des exemples concrets lors d’entretiens, ce qui renforce son attractivité auprès des recruteurs</a:t>
                      </a:r>
                    </a:p>
                  </a:txBody>
                  <a:tcPr/>
                </a:tc>
                <a:extLst>
                  <a:ext uri="{0D108BD9-81ED-4DB2-BD59-A6C34878D82A}">
                    <a16:rowId xmlns:a16="http://schemas.microsoft.com/office/drawing/2014/main" xmlns="" val="662511670"/>
                  </a:ext>
                </a:extLst>
              </a:tr>
            </a:tbl>
          </a:graphicData>
        </a:graphic>
      </p:graphicFrame>
    </p:spTree>
    <p:extLst>
      <p:ext uri="{BB962C8B-B14F-4D97-AF65-F5344CB8AC3E}">
        <p14:creationId xmlns:p14="http://schemas.microsoft.com/office/powerpoint/2010/main" val="3953974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3ED89314-EDA4-34E1-DC1B-D6799C846180}"/>
              </a:ext>
            </a:extLst>
          </p:cNvPr>
          <p:cNvGraphicFramePr>
            <a:graphicFrameLocks noGrp="1"/>
          </p:cNvGraphicFramePr>
          <p:nvPr>
            <p:extLst>
              <p:ext uri="{D42A27DB-BD31-4B8C-83A1-F6EECF244321}">
                <p14:modId xmlns:p14="http://schemas.microsoft.com/office/powerpoint/2010/main" val="2900235291"/>
              </p:ext>
            </p:extLst>
          </p:nvPr>
        </p:nvGraphicFramePr>
        <p:xfrm>
          <a:off x="711200" y="722487"/>
          <a:ext cx="10679290" cy="5588001"/>
        </p:xfrm>
        <a:graphic>
          <a:graphicData uri="http://schemas.openxmlformats.org/drawingml/2006/table">
            <a:tbl>
              <a:tblPr firstRow="1" bandRow="1">
                <a:tableStyleId>{5C22544A-7EE6-4342-B048-85BDC9FD1C3A}</a:tableStyleId>
              </a:tblPr>
              <a:tblGrid>
                <a:gridCol w="5339645">
                  <a:extLst>
                    <a:ext uri="{9D8B030D-6E8A-4147-A177-3AD203B41FA5}">
                      <a16:colId xmlns:a16="http://schemas.microsoft.com/office/drawing/2014/main" xmlns="" val="2004394062"/>
                    </a:ext>
                  </a:extLst>
                </a:gridCol>
                <a:gridCol w="5339645">
                  <a:extLst>
                    <a:ext uri="{9D8B030D-6E8A-4147-A177-3AD203B41FA5}">
                      <a16:colId xmlns:a16="http://schemas.microsoft.com/office/drawing/2014/main" xmlns="" val="1583793196"/>
                    </a:ext>
                  </a:extLst>
                </a:gridCol>
              </a:tblGrid>
              <a:tr h="902075">
                <a:tc>
                  <a:txBody>
                    <a:bodyPr/>
                    <a:lstStyle/>
                    <a:p>
                      <a:r>
                        <a:rPr lang="de-DE" dirty="0" err="1"/>
                        <a:t>Noms</a:t>
                      </a:r>
                      <a:endParaRPr lang="fr-FR" dirty="0"/>
                    </a:p>
                  </a:txBody>
                  <a:tcPr/>
                </a:tc>
                <a:tc>
                  <a:txBody>
                    <a:bodyPr/>
                    <a:lstStyle/>
                    <a:p>
                      <a:r>
                        <a:rPr lang="de-DE" dirty="0"/>
                        <a:t>Q7</a:t>
                      </a:r>
                      <a:endParaRPr lang="fr-FR" dirty="0"/>
                    </a:p>
                  </a:txBody>
                  <a:tcPr/>
                </a:tc>
                <a:extLst>
                  <a:ext uri="{0D108BD9-81ED-4DB2-BD59-A6C34878D82A}">
                    <a16:rowId xmlns:a16="http://schemas.microsoft.com/office/drawing/2014/main" xmlns="" val="2679596217"/>
                  </a:ext>
                </a:extLst>
              </a:tr>
              <a:tr h="960592">
                <a:tc>
                  <a:txBody>
                    <a:bodyPr/>
                    <a:lstStyle/>
                    <a:p>
                      <a:r>
                        <a:rPr lang="de-DE" dirty="0"/>
                        <a:t>Mahamat</a:t>
                      </a:r>
                      <a:endParaRPr lang="fr-FR" dirty="0"/>
                    </a:p>
                  </a:txBody>
                  <a:tcPr/>
                </a:tc>
                <a:tc>
                  <a:txBody>
                    <a:bodyPr/>
                    <a:lstStyle/>
                    <a:p>
                      <a:r>
                        <a:rPr lang="fr-FR" sz="1100" dirty="0"/>
                        <a:t>Un stage permet à l’étudiant d’obtenir une première expérience concrète dans son domaine. Cela montre aux employeurs qu’il a déjà travaillé dans un environnement professionnel et qu’il connaît les attentes, les processus et les outils utilisés dans son secteur, ce qui augmente sa valeur sur le marché du travail.</a:t>
                      </a:r>
                    </a:p>
                  </a:txBody>
                  <a:tcPr/>
                </a:tc>
                <a:extLst>
                  <a:ext uri="{0D108BD9-81ED-4DB2-BD59-A6C34878D82A}">
                    <a16:rowId xmlns:a16="http://schemas.microsoft.com/office/drawing/2014/main" xmlns="" val="713592332"/>
                  </a:ext>
                </a:extLst>
              </a:tr>
              <a:tr h="960592">
                <a:tc>
                  <a:txBody>
                    <a:bodyPr/>
                    <a:lstStyle/>
                    <a:p>
                      <a:r>
                        <a:rPr lang="de-DE" dirty="0" err="1"/>
                        <a:t>Talbi</a:t>
                      </a:r>
                      <a:endParaRPr lang="fr-FR" dirty="0"/>
                    </a:p>
                  </a:txBody>
                  <a:tcPr/>
                </a:tc>
                <a:tc>
                  <a:txBody>
                    <a:bodyPr/>
                    <a:lstStyle/>
                    <a:p>
                      <a:r>
                        <a:rPr lang="fr-FR" sz="1100" dirty="0"/>
                        <a:t>Pendant un stage, l’étudiant développe des compétences techniques (gestion de projet) et transversales (communication, travail en équipe). Ces compétences répondent aux besoins du marché et renforcent son employabilité, car elles montrent sa capacité à s’adapter et à performer dans un environnement professionnel.</a:t>
                      </a:r>
                    </a:p>
                  </a:txBody>
                  <a:tcPr/>
                </a:tc>
                <a:extLst>
                  <a:ext uri="{0D108BD9-81ED-4DB2-BD59-A6C34878D82A}">
                    <a16:rowId xmlns:a16="http://schemas.microsoft.com/office/drawing/2014/main" xmlns="" val="1713762926"/>
                  </a:ext>
                </a:extLst>
              </a:tr>
              <a:tr h="902075">
                <a:tc>
                  <a:txBody>
                    <a:bodyPr/>
                    <a:lstStyle/>
                    <a:p>
                      <a:r>
                        <a:rPr lang="de-DE" dirty="0"/>
                        <a:t>Abakar</a:t>
                      </a:r>
                      <a:endParaRPr lang="fr-FR" dirty="0"/>
                    </a:p>
                  </a:txBody>
                  <a:tcPr/>
                </a:tc>
                <a:tc>
                  <a:txBody>
                    <a:bodyPr/>
                    <a:lstStyle/>
                    <a:p>
                      <a:r>
                        <a:rPr lang="fr-FR" sz="1100" dirty="0"/>
                        <a:t>Le stage est une occasion de rencontrer des professionnels et de bâtir un réseau. Ces contacts peuvent recommander l’étudiant, l’informer d’opportunités ou même lui proposer un poste directement à la fin du stage, augmentant ainsi ses chances d'être recruté.</a:t>
                      </a:r>
                    </a:p>
                  </a:txBody>
                  <a:tcPr/>
                </a:tc>
                <a:extLst>
                  <a:ext uri="{0D108BD9-81ED-4DB2-BD59-A6C34878D82A}">
                    <a16:rowId xmlns:a16="http://schemas.microsoft.com/office/drawing/2014/main" xmlns="" val="3821551060"/>
                  </a:ext>
                </a:extLst>
              </a:tr>
              <a:tr h="902075">
                <a:tc>
                  <a:txBody>
                    <a:bodyPr/>
                    <a:lstStyle/>
                    <a:p>
                      <a:r>
                        <a:rPr lang="de-DE" dirty="0"/>
                        <a:t>Camara</a:t>
                      </a:r>
                      <a:endParaRPr lang="fr-FR" dirty="0"/>
                    </a:p>
                  </a:txBody>
                  <a:tcPr/>
                </a:tc>
                <a:tc>
                  <a:txBody>
                    <a:bodyPr/>
                    <a:lstStyle/>
                    <a:p>
                      <a:r>
                        <a:rPr lang="fr-FR" sz="1100" dirty="0"/>
                        <a:t>Un stage pertinent permet à l’étudiant de compléter son CV avec des expériences concrètes. Il peut également mentionner des réalisations spécifiques ou des projets qu’il a menés, ce qui attire l’attention des recruteurs et renforce la valeur de son profil.</a:t>
                      </a:r>
                    </a:p>
                  </a:txBody>
                  <a:tcPr/>
                </a:tc>
                <a:extLst>
                  <a:ext uri="{0D108BD9-81ED-4DB2-BD59-A6C34878D82A}">
                    <a16:rowId xmlns:a16="http://schemas.microsoft.com/office/drawing/2014/main" xmlns="" val="4028085754"/>
                  </a:ext>
                </a:extLst>
              </a:tr>
              <a:tr h="960592">
                <a:tc>
                  <a:txBody>
                    <a:bodyPr/>
                    <a:lstStyle/>
                    <a:p>
                      <a:r>
                        <a:rPr lang="de-DE" dirty="0"/>
                        <a:t>Hassan</a:t>
                      </a:r>
                      <a:endParaRPr lang="fr-FR" dirty="0"/>
                    </a:p>
                  </a:txBody>
                  <a:tcPr/>
                </a:tc>
                <a:tc>
                  <a:txBody>
                    <a:bodyPr/>
                    <a:lstStyle/>
                    <a:p>
                      <a:r>
                        <a:rPr lang="fr-FR" sz="1100" dirty="0"/>
                        <a:t>En travaillant dans un domaine précis, l’étudiant peut confirmer son intérêt pour ce secteur ou, au contraire, se rendre compte qu’il souhaite réorienter sa carrière. Cette clarification l’aide à mieux orienter ses efforts, à ajuster ses choix de formation et à maximiser son employabilité en se concentrant sur des opportunités qui lui correspondent davantage.</a:t>
                      </a:r>
                    </a:p>
                  </a:txBody>
                  <a:tcPr/>
                </a:tc>
                <a:extLst>
                  <a:ext uri="{0D108BD9-81ED-4DB2-BD59-A6C34878D82A}">
                    <a16:rowId xmlns:a16="http://schemas.microsoft.com/office/drawing/2014/main" xmlns="" val="2504463748"/>
                  </a:ext>
                </a:extLst>
              </a:tr>
            </a:tbl>
          </a:graphicData>
        </a:graphic>
      </p:graphicFrame>
    </p:spTree>
    <p:extLst>
      <p:ext uri="{BB962C8B-B14F-4D97-AF65-F5344CB8AC3E}">
        <p14:creationId xmlns:p14="http://schemas.microsoft.com/office/powerpoint/2010/main" val="1998331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a:extLst>
              <a:ext uri="{FF2B5EF4-FFF2-40B4-BE49-F238E27FC236}">
                <a16:creationId xmlns:a16="http://schemas.microsoft.com/office/drawing/2014/main" xmlns="" id="{CAFFAC34-C4B7-12AD-72CB-2AB7187511D2}"/>
              </a:ext>
            </a:extLst>
          </p:cNvPr>
          <p:cNvSpPr txBox="1">
            <a:spLocks/>
          </p:cNvSpPr>
          <p:nvPr/>
        </p:nvSpPr>
        <p:spPr>
          <a:xfrm>
            <a:off x="297455" y="121186"/>
            <a:ext cx="11056345" cy="6610120"/>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en-US" b="1" dirty="0"/>
              <a:t>                                          General Introduction</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  	In today's highly competitive job market, students' employability depends on numerous interrelated factors. To identify the major challenges associated with their preparation for professional integration, we conducted a study combining both qualitative and quantitative approaches, leveraging the R software for data analysis.</a:t>
            </a:r>
          </a:p>
          <a:p>
            <a:pPr marL="0" indent="0">
              <a:buFont typeface="Arial" panose="020B0604020202020204" pitchFamily="34" charset="0"/>
              <a:buNone/>
            </a:pPr>
            <a:r>
              <a:rPr lang="en-US" dirty="0"/>
              <a:t>	Aware of the complexity and the multiple definitions of the concept of employability, our research explores various perspectives on this notion while identifying the key factors that shape it. This approach aims to lay the foundation for a deeper understanding of the dynamics influencing students' employability.</a:t>
            </a:r>
          </a:p>
          <a:p>
            <a:pPr marL="0" indent="0">
              <a:buFont typeface="Arial" panose="020B0604020202020204" pitchFamily="34" charset="0"/>
              <a:buNone/>
            </a:pPr>
            <a:r>
              <a:rPr lang="en-US" dirty="0"/>
              <a:t>	The primary objective of this study is to provide valuable insights into the challenges students face as they prepare for the job market. Through qualitative interviews and surveys, we collected rich and diverse data on their level of readiness. Meanwhile, the quantitative analysis, carried out using statistical tools in R, allowed us to examine the relationships between variables such as technical skills, interpersonal skills, professional experience, and network development.</a:t>
            </a:r>
          </a:p>
          <a:p>
            <a:pPr marL="0" indent="0">
              <a:buFont typeface="Arial" panose="020B0604020202020204" pitchFamily="34" charset="0"/>
              <a:buNone/>
            </a:pPr>
            <a:r>
              <a:rPr lang="en-US" dirty="0"/>
              <a:t>	Thus, our research seeks not only to deepen the understanding of the determinants of employability but also to provide concrete recommendations to support students in their transition to the professional world.</a:t>
            </a:r>
          </a:p>
          <a:p>
            <a:endParaRPr lang="fr-FR" dirty="0"/>
          </a:p>
        </p:txBody>
      </p:sp>
    </p:spTree>
    <p:extLst>
      <p:ext uri="{BB962C8B-B14F-4D97-AF65-F5344CB8AC3E}">
        <p14:creationId xmlns:p14="http://schemas.microsoft.com/office/powerpoint/2010/main" val="153737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4213B363-147F-EBBE-F8BA-DADA7965E560}"/>
              </a:ext>
            </a:extLst>
          </p:cNvPr>
          <p:cNvGraphicFramePr>
            <a:graphicFrameLocks noGrp="1"/>
          </p:cNvGraphicFramePr>
          <p:nvPr>
            <p:extLst>
              <p:ext uri="{D42A27DB-BD31-4B8C-83A1-F6EECF244321}">
                <p14:modId xmlns:p14="http://schemas.microsoft.com/office/powerpoint/2010/main" val="3647694166"/>
              </p:ext>
            </p:extLst>
          </p:nvPr>
        </p:nvGraphicFramePr>
        <p:xfrm>
          <a:off x="587022" y="677332"/>
          <a:ext cx="10927646" cy="5546282"/>
        </p:xfrm>
        <a:graphic>
          <a:graphicData uri="http://schemas.openxmlformats.org/drawingml/2006/table">
            <a:tbl>
              <a:tblPr firstRow="1" bandRow="1">
                <a:tableStyleId>{5C22544A-7EE6-4342-B048-85BDC9FD1C3A}</a:tableStyleId>
              </a:tblPr>
              <a:tblGrid>
                <a:gridCol w="5463823">
                  <a:extLst>
                    <a:ext uri="{9D8B030D-6E8A-4147-A177-3AD203B41FA5}">
                      <a16:colId xmlns:a16="http://schemas.microsoft.com/office/drawing/2014/main" xmlns="" val="2801308831"/>
                    </a:ext>
                  </a:extLst>
                </a:gridCol>
                <a:gridCol w="5463823">
                  <a:extLst>
                    <a:ext uri="{9D8B030D-6E8A-4147-A177-3AD203B41FA5}">
                      <a16:colId xmlns:a16="http://schemas.microsoft.com/office/drawing/2014/main" xmlns="" val="4290908882"/>
                    </a:ext>
                  </a:extLst>
                </a:gridCol>
              </a:tblGrid>
              <a:tr h="553157">
                <a:tc>
                  <a:txBody>
                    <a:bodyPr/>
                    <a:lstStyle/>
                    <a:p>
                      <a:r>
                        <a:rPr lang="de-DE" dirty="0" err="1"/>
                        <a:t>Noms</a:t>
                      </a:r>
                      <a:endParaRPr lang="fr-FR" dirty="0"/>
                    </a:p>
                  </a:txBody>
                  <a:tcPr/>
                </a:tc>
                <a:tc>
                  <a:txBody>
                    <a:bodyPr/>
                    <a:lstStyle/>
                    <a:p>
                      <a:r>
                        <a:rPr lang="de-DE" dirty="0"/>
                        <a:t>Q8</a:t>
                      </a:r>
                      <a:endParaRPr lang="fr-FR" dirty="0"/>
                    </a:p>
                  </a:txBody>
                  <a:tcPr/>
                </a:tc>
                <a:extLst>
                  <a:ext uri="{0D108BD9-81ED-4DB2-BD59-A6C34878D82A}">
                    <a16:rowId xmlns:a16="http://schemas.microsoft.com/office/drawing/2014/main" xmlns="" val="2548252601"/>
                  </a:ext>
                </a:extLst>
              </a:tr>
              <a:tr h="931439">
                <a:tc>
                  <a:txBody>
                    <a:bodyPr/>
                    <a:lstStyle/>
                    <a:p>
                      <a:r>
                        <a:rPr lang="de-DE" dirty="0"/>
                        <a:t>Mahamat</a:t>
                      </a:r>
                      <a:endParaRPr lang="fr-FR" dirty="0"/>
                    </a:p>
                  </a:txBody>
                  <a:tcPr/>
                </a:tc>
                <a:tc>
                  <a:txBody>
                    <a:bodyPr/>
                    <a:lstStyle/>
                    <a:p>
                      <a:r>
                        <a:rPr lang="fr-FR" sz="1100" dirty="0"/>
                        <a:t>Une solution pour renforcer l'employabilité des nouveaux diplômés serait d'adapter les formations en alignant les programmes avec les besoins du marché. Cela permettrait aux diplômés d'acquérir des compétences directement recherchées par les employeurs, augmentant ainsi leur employabilité et facilitant leur insertion professionnelle.</a:t>
                      </a:r>
                    </a:p>
                  </a:txBody>
                  <a:tcPr/>
                </a:tc>
                <a:extLst>
                  <a:ext uri="{0D108BD9-81ED-4DB2-BD59-A6C34878D82A}">
                    <a16:rowId xmlns:a16="http://schemas.microsoft.com/office/drawing/2014/main" xmlns="" val="2386847489"/>
                  </a:ext>
                </a:extLst>
              </a:tr>
              <a:tr h="1099404">
                <a:tc>
                  <a:txBody>
                    <a:bodyPr/>
                    <a:lstStyle/>
                    <a:p>
                      <a:r>
                        <a:rPr lang="de-DE" dirty="0" err="1"/>
                        <a:t>Talbi</a:t>
                      </a:r>
                      <a:endParaRPr lang="fr-FR" dirty="0"/>
                    </a:p>
                  </a:txBody>
                  <a:tcPr/>
                </a:tc>
                <a:tc>
                  <a:txBody>
                    <a:bodyPr/>
                    <a:lstStyle/>
                    <a:p>
                      <a:r>
                        <a:rPr lang="fr-FR" sz="1100" dirty="0"/>
                        <a:t>Une solution efficace pour renforcer l'employabilité des nouveaux diplômés serait de multiplier les projets concrets en lien avec le professionnel. Cela permettrait aux étudiants de mettre en pratique leurs connaissances, de développer des compétences transférables et de mieux comprendre les exigences du monde du travail, tout en enrichissant leur CV avec des expériences réelles.</a:t>
                      </a:r>
                    </a:p>
                  </a:txBody>
                  <a:tcPr/>
                </a:tc>
                <a:extLst>
                  <a:ext uri="{0D108BD9-81ED-4DB2-BD59-A6C34878D82A}">
                    <a16:rowId xmlns:a16="http://schemas.microsoft.com/office/drawing/2014/main" xmlns="" val="225361510"/>
                  </a:ext>
                </a:extLst>
              </a:tr>
              <a:tr h="931439">
                <a:tc>
                  <a:txBody>
                    <a:bodyPr/>
                    <a:lstStyle/>
                    <a:p>
                      <a:r>
                        <a:rPr lang="de-DE" dirty="0"/>
                        <a:t>Abakar</a:t>
                      </a:r>
                      <a:endParaRPr lang="fr-FR" dirty="0"/>
                    </a:p>
                  </a:txBody>
                  <a:tcPr/>
                </a:tc>
                <a:tc>
                  <a:txBody>
                    <a:bodyPr/>
                    <a:lstStyle/>
                    <a:p>
                      <a:r>
                        <a:rPr lang="fr-FR" sz="1100" dirty="0"/>
                        <a:t>Une solution pour renforcer l'employabilité des nouveaux diplômés serait d'obtenir des certifications techniques ou linguistiques. Ces certifications permettent aux diplômés de valider des compétences spécifiques recherchées par les employeurs, augmentant ainsi leur crédibilité et leur compétitivité sur le marché du travail.</a:t>
                      </a:r>
                    </a:p>
                  </a:txBody>
                  <a:tcPr/>
                </a:tc>
                <a:extLst>
                  <a:ext uri="{0D108BD9-81ED-4DB2-BD59-A6C34878D82A}">
                    <a16:rowId xmlns:a16="http://schemas.microsoft.com/office/drawing/2014/main" xmlns="" val="2854201140"/>
                  </a:ext>
                </a:extLst>
              </a:tr>
              <a:tr h="931439">
                <a:tc>
                  <a:txBody>
                    <a:bodyPr/>
                    <a:lstStyle/>
                    <a:p>
                      <a:r>
                        <a:rPr lang="de-DE" dirty="0"/>
                        <a:t>Camara</a:t>
                      </a:r>
                      <a:endParaRPr lang="fr-FR" dirty="0"/>
                    </a:p>
                  </a:txBody>
                  <a:tcPr/>
                </a:tc>
                <a:tc>
                  <a:txBody>
                    <a:bodyPr/>
                    <a:lstStyle/>
                    <a:p>
                      <a:r>
                        <a:rPr lang="fr-FR" sz="1100" dirty="0"/>
                        <a:t>Une solution pour renforcer l'employabilité des nouveaux diplômés serait de promouvoir des stages longs ou des programmes en alternance. Ces expériences permettent aux étudiants d'acquérir une expérience professionnelle directement valorisable, d’améliorer leurs compétences pratiques et de faciliter leur insertion sur le marché du travail.</a:t>
                      </a:r>
                    </a:p>
                  </a:txBody>
                  <a:tcPr/>
                </a:tc>
                <a:extLst>
                  <a:ext uri="{0D108BD9-81ED-4DB2-BD59-A6C34878D82A}">
                    <a16:rowId xmlns:a16="http://schemas.microsoft.com/office/drawing/2014/main" xmlns="" val="1086155806"/>
                  </a:ext>
                </a:extLst>
              </a:tr>
              <a:tr h="1099404">
                <a:tc>
                  <a:txBody>
                    <a:bodyPr/>
                    <a:lstStyle/>
                    <a:p>
                      <a:r>
                        <a:rPr lang="de-DE" dirty="0"/>
                        <a:t>Hassan</a:t>
                      </a:r>
                      <a:endParaRPr lang="fr-FR" dirty="0"/>
                    </a:p>
                  </a:txBody>
                  <a:tcPr/>
                </a:tc>
                <a:tc>
                  <a:txBody>
                    <a:bodyPr/>
                    <a:lstStyle/>
                    <a:p>
                      <a:r>
                        <a:rPr lang="fr-FR" sz="1100" dirty="0"/>
                        <a:t>Une solution pour renforcer l'employabilité des nouveaux diplômés serait de proposer des formations spécifiques, comme des ateliers sur des compétences clés telles que la communication, le travail en équipe, ou la gestion du temps. Ces compétences transversales sont très recherchées par les employeurs et permettent aux diplômés de mieux s'adapter aux exigences du monde professionnel.</a:t>
                      </a:r>
                    </a:p>
                  </a:txBody>
                  <a:tcPr/>
                </a:tc>
                <a:extLst>
                  <a:ext uri="{0D108BD9-81ED-4DB2-BD59-A6C34878D82A}">
                    <a16:rowId xmlns:a16="http://schemas.microsoft.com/office/drawing/2014/main" xmlns="" val="1242265119"/>
                  </a:ext>
                </a:extLst>
              </a:tr>
            </a:tbl>
          </a:graphicData>
        </a:graphic>
      </p:graphicFrame>
    </p:spTree>
    <p:extLst>
      <p:ext uri="{BB962C8B-B14F-4D97-AF65-F5344CB8AC3E}">
        <p14:creationId xmlns:p14="http://schemas.microsoft.com/office/powerpoint/2010/main" val="321257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CD5A8AD-19BB-82C8-C83B-2D4DC5DAC12C}"/>
              </a:ext>
            </a:extLst>
          </p:cNvPr>
          <p:cNvSpPr>
            <a:spLocks noGrp="1"/>
          </p:cNvSpPr>
          <p:nvPr>
            <p:ph type="title"/>
          </p:nvPr>
        </p:nvSpPr>
        <p:spPr>
          <a:xfrm>
            <a:off x="81024" y="1030146"/>
            <a:ext cx="11910348" cy="4722471"/>
          </a:xfrm>
        </p:spPr>
        <p:txBody>
          <a:bodyPr>
            <a:normAutofit/>
          </a:bodyPr>
          <a:lstStyle/>
          <a:p>
            <a:r>
              <a:rPr lang="de-DE" sz="1600" dirty="0"/>
              <a:t>2-Analysis </a:t>
            </a:r>
            <a:r>
              <a:rPr lang="de-DE" sz="1600" dirty="0" err="1"/>
              <a:t>Grid</a:t>
            </a:r>
            <a:r>
              <a:rPr lang="de-DE" sz="1600" dirty="0"/>
              <a:t> 2 :</a:t>
            </a:r>
            <a:br>
              <a:rPr lang="de-DE" sz="1600" dirty="0"/>
            </a:br>
            <a:r>
              <a:rPr lang="de-DE" sz="1600" dirty="0"/>
              <a:t/>
            </a:r>
            <a:br>
              <a:rPr lang="de-DE" sz="1600" dirty="0"/>
            </a:br>
            <a:r>
              <a:rPr lang="de-DE" sz="1600" dirty="0"/>
              <a:t/>
            </a:r>
            <a:br>
              <a:rPr lang="de-DE" sz="1600" dirty="0"/>
            </a:br>
            <a:r>
              <a:rPr lang="de-DE" sz="1600" dirty="0"/>
              <a:t>	</a:t>
            </a:r>
            <a:r>
              <a:rPr lang="en-US" sz="1600" dirty="0"/>
              <a:t>The following table compiles responses to various questions related to employability and career preparation. Each question addresses different aspects of employability, ranging from defining the concept to discussing factors that enhance it. The responses highlight key themes and commonalities across participants’ perspectives, providing insights </a:t>
            </a:r>
            <a:r>
              <a:rPr lang="en-US" sz="1600" dirty="0" err="1"/>
              <a:t>intothe</a:t>
            </a:r>
            <a:r>
              <a:rPr lang="en-US" sz="1600" dirty="0"/>
              <a:t> most prevalent considerations in preparing for employment and career advancement. The compilation of responses offers valuable insights into the multifaceted nature of employability, providing a comprehensive understanding of the factors that influence individuals’ readiness for the job market and career success.</a:t>
            </a:r>
            <a:endParaRPr lang="fr-FR" sz="1600" dirty="0"/>
          </a:p>
        </p:txBody>
      </p:sp>
    </p:spTree>
    <p:extLst>
      <p:ext uri="{BB962C8B-B14F-4D97-AF65-F5344CB8AC3E}">
        <p14:creationId xmlns:p14="http://schemas.microsoft.com/office/powerpoint/2010/main" val="969623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AA933517-FDEA-D803-60B9-A9786D34EB56}"/>
              </a:ext>
            </a:extLst>
          </p:cNvPr>
          <p:cNvGraphicFramePr>
            <a:graphicFrameLocks noGrp="1"/>
          </p:cNvGraphicFramePr>
          <p:nvPr>
            <p:extLst>
              <p:ext uri="{D42A27DB-BD31-4B8C-83A1-F6EECF244321}">
                <p14:modId xmlns:p14="http://schemas.microsoft.com/office/powerpoint/2010/main" val="2632756315"/>
              </p:ext>
            </p:extLst>
          </p:nvPr>
        </p:nvGraphicFramePr>
        <p:xfrm>
          <a:off x="118533" y="494069"/>
          <a:ext cx="11954934" cy="5869861"/>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xmlns="" val="2308799269"/>
                    </a:ext>
                  </a:extLst>
                </a:gridCol>
                <a:gridCol w="10600267">
                  <a:extLst>
                    <a:ext uri="{9D8B030D-6E8A-4147-A177-3AD203B41FA5}">
                      <a16:colId xmlns:a16="http://schemas.microsoft.com/office/drawing/2014/main" xmlns="" val="2905916371"/>
                    </a:ext>
                  </a:extLst>
                </a:gridCol>
              </a:tblGrid>
              <a:tr h="877391">
                <a:tc>
                  <a:txBody>
                    <a:bodyPr/>
                    <a:lstStyle/>
                    <a:p>
                      <a:r>
                        <a:rPr lang="de-DE" dirty="0"/>
                        <a:t>Question</a:t>
                      </a:r>
                      <a:endParaRPr lang="fr-FR" dirty="0"/>
                    </a:p>
                  </a:txBody>
                  <a:tcPr/>
                </a:tc>
                <a:tc>
                  <a:txBody>
                    <a:bodyPr/>
                    <a:lstStyle/>
                    <a:p>
                      <a:r>
                        <a:rPr lang="de-DE" dirty="0"/>
                        <a:t>Responses</a:t>
                      </a:r>
                      <a:endParaRPr lang="fr-FR" dirty="0"/>
                    </a:p>
                  </a:txBody>
                  <a:tcPr/>
                </a:tc>
                <a:extLst>
                  <a:ext uri="{0D108BD9-81ED-4DB2-BD59-A6C34878D82A}">
                    <a16:rowId xmlns:a16="http://schemas.microsoft.com/office/drawing/2014/main" xmlns="" val="96649978"/>
                  </a:ext>
                </a:extLst>
              </a:tr>
              <a:tr h="1714085">
                <a:tc>
                  <a:txBody>
                    <a:bodyPr/>
                    <a:lstStyle/>
                    <a:p>
                      <a:r>
                        <a:rPr lang="de-DE" dirty="0"/>
                        <a:t>Q1</a:t>
                      </a:r>
                      <a:endParaRPr lang="fr-FR" dirty="0"/>
                    </a:p>
                  </a:txBody>
                  <a:tcPr/>
                </a:tc>
                <a:tc>
                  <a:txBody>
                    <a:bodyPr/>
                    <a:lstStyle/>
                    <a:p>
                      <a:r>
                        <a:rPr lang="fr-FR" sz="1100" dirty="0"/>
                        <a:t>-</a:t>
                      </a:r>
                      <a:r>
                        <a:rPr lang="fr-FR" sz="1200" dirty="0"/>
                        <a:t>L'employabilité se décrit comme un ensemble de compétences et de capacités dynamiques qui permettent à un individu de s'insérer et de se maintenir sur le marché du travail]`))</a:t>
                      </a:r>
                    </a:p>
                    <a:p>
                      <a:r>
                        <a:rPr lang="fr-FR" sz="1200" dirty="0"/>
                        <a:t>-L'employabilité représente la capacité d'un individu à pouvoir trouver de l'emploi ou à pouvoir employer, tout en conservant son emploi et les compétences nécessaires à cela</a:t>
                      </a:r>
                    </a:p>
                    <a:p>
                      <a:r>
                        <a:rPr lang="fr-FR" sz="1200" dirty="0"/>
                        <a:t>-L'employabilité peut être définie comme la capacité d'un individu à obtenir et à conserver un emploi, à progresser professionnellement et à s'adapter aux transformations du marché du travail]`))</a:t>
                      </a:r>
                    </a:p>
                    <a:p>
                      <a:r>
                        <a:rPr lang="fr-FR" sz="1200" dirty="0"/>
                        <a:t>-L'employabilité, c'est votre capacité à vous rendre désirable sur le marché du travail. C'est comme votre carte de visite professionnelle personnelle : un mix de compétences, de savoir-être et de potentiel qui fait que les recruteurs vous voient comme un atout pour leur entreprise]`))</a:t>
                      </a:r>
                    </a:p>
                    <a:p>
                      <a:r>
                        <a:rPr lang="fr-FR" sz="1200" dirty="0"/>
                        <a:t>-C'est le degré d'aptitude à un poste donné pour un diplômé.</a:t>
                      </a:r>
                    </a:p>
                  </a:txBody>
                  <a:tcPr/>
                </a:tc>
                <a:extLst>
                  <a:ext uri="{0D108BD9-81ED-4DB2-BD59-A6C34878D82A}">
                    <a16:rowId xmlns:a16="http://schemas.microsoft.com/office/drawing/2014/main" xmlns="" val="167325025"/>
                  </a:ext>
                </a:extLst>
              </a:tr>
              <a:tr h="952714">
                <a:tc>
                  <a:txBody>
                    <a:bodyPr/>
                    <a:lstStyle/>
                    <a:p>
                      <a:r>
                        <a:rPr lang="de-DE" dirty="0"/>
                        <a:t>Q2</a:t>
                      </a:r>
                      <a:endParaRPr lang="fr-FR" dirty="0"/>
                    </a:p>
                  </a:txBody>
                  <a:tcPr/>
                </a:tc>
                <a:tc>
                  <a:txBody>
                    <a:bodyPr/>
                    <a:lstStyle/>
                    <a:p>
                      <a:r>
                        <a:rPr lang="fr-FR" sz="1200" dirty="0"/>
                        <a:t>-Les compétences : techniques, comportementales et la capacité d’apprentissage continu.</a:t>
                      </a:r>
                    </a:p>
                    <a:p>
                      <a:r>
                        <a:rPr lang="fr-FR" sz="1200" dirty="0"/>
                        <a:t>-le réseautage professionnel.</a:t>
                      </a:r>
                    </a:p>
                    <a:p>
                      <a:r>
                        <a:rPr lang="fr-FR" sz="1200" dirty="0"/>
                        <a:t>-La réputation de l'école du </a:t>
                      </a:r>
                      <a:r>
                        <a:rPr lang="fr-FR" sz="1200" dirty="0" err="1"/>
                        <a:t>diplomé</a:t>
                      </a:r>
                      <a:r>
                        <a:rPr lang="fr-FR" sz="1200" dirty="0"/>
                        <a:t> .</a:t>
                      </a:r>
                    </a:p>
                    <a:p>
                      <a:r>
                        <a:rPr lang="fr-FR" sz="1200" dirty="0"/>
                        <a:t>-La formation : niveau d’études et développement de nouvelles compétences.</a:t>
                      </a:r>
                    </a:p>
                    <a:p>
                      <a:r>
                        <a:rPr lang="fr-FR" sz="1200" dirty="0"/>
                        <a:t>-stage effectué.</a:t>
                      </a:r>
                    </a:p>
                  </a:txBody>
                  <a:tcPr/>
                </a:tc>
                <a:extLst>
                  <a:ext uri="{0D108BD9-81ED-4DB2-BD59-A6C34878D82A}">
                    <a16:rowId xmlns:a16="http://schemas.microsoft.com/office/drawing/2014/main" xmlns="" val="3863202298"/>
                  </a:ext>
                </a:extLst>
              </a:tr>
              <a:tr h="2066390">
                <a:tc>
                  <a:txBody>
                    <a:bodyPr/>
                    <a:lstStyle/>
                    <a:p>
                      <a:r>
                        <a:rPr lang="de-DE" dirty="0"/>
                        <a:t>Q3</a:t>
                      </a:r>
                      <a:endParaRPr lang="fr-FR" dirty="0"/>
                    </a:p>
                  </a:txBody>
                  <a:tcPr/>
                </a:tc>
                <a:tc>
                  <a:txBody>
                    <a:bodyPr/>
                    <a:lstStyle/>
                    <a:p>
                      <a:r>
                        <a:rPr lang="fr-FR" sz="1200" dirty="0"/>
                        <a:t>-Elles permettent aux jeunes de se démarquer et d'apporter une valeur ajoutée dès leur entrée dans la vie active.</a:t>
                      </a:r>
                    </a:p>
                    <a:p>
                      <a:r>
                        <a:rPr lang="fr-FR" sz="1200" dirty="0"/>
                        <a:t>-Ces qualités témoignent d'un esprit d'entreprise et d'une capacité à évoluer rapidement.</a:t>
                      </a:r>
                    </a:p>
                    <a:p>
                      <a:r>
                        <a:rPr lang="fr-FR" sz="1200" dirty="0"/>
                        <a:t>-Ces compétences facilitent l'intégration dans une nouvelle entreprise et favorisent la collaboration avec les collègues.</a:t>
                      </a:r>
                    </a:p>
                    <a:p>
                      <a:r>
                        <a:rPr lang="fr-FR" sz="1200" dirty="0"/>
                        <a:t>-La capacité à maîtriser les outils numériques et à s'adapter aux évolutions technologiques est un atout majeur dans un monde du travail en constante mutation.</a:t>
                      </a:r>
                    </a:p>
                    <a:p>
                      <a:r>
                        <a:rPr lang="fr-FR" sz="1200" dirty="0"/>
                        <a:t>-Ces compétences favorisent une adaptation rapide aux codes et aux pratiques de l'entreprise, accélérant ainsi le processus d'intégration.</a:t>
                      </a:r>
                    </a:p>
                  </a:txBody>
                  <a:tcPr/>
                </a:tc>
                <a:extLst>
                  <a:ext uri="{0D108BD9-81ED-4DB2-BD59-A6C34878D82A}">
                    <a16:rowId xmlns:a16="http://schemas.microsoft.com/office/drawing/2014/main" xmlns="" val="2322823884"/>
                  </a:ext>
                </a:extLst>
              </a:tr>
            </a:tbl>
          </a:graphicData>
        </a:graphic>
      </p:graphicFrame>
    </p:spTree>
    <p:extLst>
      <p:ext uri="{BB962C8B-B14F-4D97-AF65-F5344CB8AC3E}">
        <p14:creationId xmlns:p14="http://schemas.microsoft.com/office/powerpoint/2010/main" val="133620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53D2B2D5-25B7-A94E-C6F8-28E03B13C927}"/>
              </a:ext>
            </a:extLst>
          </p:cNvPr>
          <p:cNvGraphicFramePr>
            <a:graphicFrameLocks noGrp="1"/>
          </p:cNvGraphicFramePr>
          <p:nvPr>
            <p:extLst>
              <p:ext uri="{D42A27DB-BD31-4B8C-83A1-F6EECF244321}">
                <p14:modId xmlns:p14="http://schemas.microsoft.com/office/powerpoint/2010/main" val="110517742"/>
              </p:ext>
            </p:extLst>
          </p:nvPr>
        </p:nvGraphicFramePr>
        <p:xfrm>
          <a:off x="270933" y="115251"/>
          <a:ext cx="11277600" cy="6627497"/>
        </p:xfrm>
        <a:graphic>
          <a:graphicData uri="http://schemas.openxmlformats.org/drawingml/2006/table">
            <a:tbl>
              <a:tblPr firstRow="1" bandRow="1">
                <a:tableStyleId>{5C22544A-7EE6-4342-B048-85BDC9FD1C3A}</a:tableStyleId>
              </a:tblPr>
              <a:tblGrid>
                <a:gridCol w="620890">
                  <a:extLst>
                    <a:ext uri="{9D8B030D-6E8A-4147-A177-3AD203B41FA5}">
                      <a16:colId xmlns:a16="http://schemas.microsoft.com/office/drawing/2014/main" xmlns="" val="2836856656"/>
                    </a:ext>
                  </a:extLst>
                </a:gridCol>
                <a:gridCol w="10656710">
                  <a:extLst>
                    <a:ext uri="{9D8B030D-6E8A-4147-A177-3AD203B41FA5}">
                      <a16:colId xmlns:a16="http://schemas.microsoft.com/office/drawing/2014/main" xmlns="" val="170712552"/>
                    </a:ext>
                  </a:extLst>
                </a:gridCol>
              </a:tblGrid>
              <a:tr h="1506857">
                <a:tc>
                  <a:txBody>
                    <a:bodyPr/>
                    <a:lstStyle/>
                    <a:p>
                      <a:r>
                        <a:rPr lang="de-DE" dirty="0"/>
                        <a:t>Q4</a:t>
                      </a:r>
                      <a:endParaRPr lang="fr-FR" dirty="0"/>
                    </a:p>
                  </a:txBody>
                  <a:tcPr/>
                </a:tc>
                <a:tc>
                  <a:txBody>
                    <a:bodyPr/>
                    <a:lstStyle/>
                    <a:p>
                      <a:r>
                        <a:rPr lang="fr-FR" sz="1200" dirty="0"/>
                        <a:t>-Le réseautage permet de créer des liens avec des professionnels et des recruteurs influents, ce qui ouvre des possibilités d'emploi grâce à des recommandations et des opportunités souvent non publiées.</a:t>
                      </a:r>
                    </a:p>
                    <a:p>
                      <a:r>
                        <a:rPr lang="fr-FR" sz="1200" dirty="0"/>
                        <a:t>-En développant son réseau, on peut obtenir des informations sur des postes à pourvoir avant même leur publication officielle. Cela permet de saisir des occasions d'emploi en avant-première et de se positionner sur des opportunités exclusives.</a:t>
                      </a:r>
                    </a:p>
                    <a:p>
                      <a:r>
                        <a:rPr lang="fr-FR" sz="1200" dirty="0"/>
                        <a:t>-Un réseau solide peut renforcer la crédibilité d’un professionnel. Les contacts dans ce réseau, comme des mentors ou des collègues, peuvent attester de ses compétences, ce qui peut inspirer plus de confiance aux recruteurs et employeurs.</a:t>
                      </a:r>
                    </a:p>
                  </a:txBody>
                  <a:tcPr/>
                </a:tc>
                <a:extLst>
                  <a:ext uri="{0D108BD9-81ED-4DB2-BD59-A6C34878D82A}">
                    <a16:rowId xmlns:a16="http://schemas.microsoft.com/office/drawing/2014/main" xmlns="" val="2608164889"/>
                  </a:ext>
                </a:extLst>
              </a:tr>
              <a:tr h="2386793">
                <a:tc>
                  <a:txBody>
                    <a:bodyPr/>
                    <a:lstStyle/>
                    <a:p>
                      <a:r>
                        <a:rPr lang="de-DE" dirty="0"/>
                        <a:t>Q5</a:t>
                      </a:r>
                      <a:endParaRPr lang="fr-FR" dirty="0"/>
                    </a:p>
                  </a:txBody>
                  <a:tcPr/>
                </a:tc>
                <a:tc>
                  <a:txBody>
                    <a:bodyPr/>
                    <a:lstStyle/>
                    <a:p>
                      <a:r>
                        <a:rPr lang="fr-FR" sz="1200" dirty="0"/>
                        <a:t>-Les entreprises associent souvent la réputation de l'école à la qualité de la formation reçue par l'étudiant. Un diplôme provenant d'une école reconnue ou prestigieuse inspire davantage confiance aux recruteurs et peut donner à l'étudiant un avantage initial sur le marché du travail.</a:t>
                      </a:r>
                    </a:p>
                    <a:p>
                      <a:r>
                        <a:rPr lang="fr-FR" sz="1200" dirty="0"/>
                        <a:t>-Les écoles réputées disposent souvent d’un réseau </a:t>
                      </a:r>
                      <a:r>
                        <a:rPr lang="fr-FR" sz="1200" dirty="0" err="1"/>
                        <a:t>d’alumni</a:t>
                      </a:r>
                      <a:r>
                        <a:rPr lang="fr-FR" sz="1200" dirty="0"/>
                        <a:t> (anciens élèves) influents et bien implantés dans divers secteurs. Ces connexions peuvent offrir des opportunités professionnelles, comme des stages, des recommandations ou des embauches directes.</a:t>
                      </a:r>
                    </a:p>
                    <a:p>
                      <a:r>
                        <a:rPr lang="fr-FR" sz="1200" dirty="0"/>
                        <a:t>-Un diplôme d'une école reconnue à l'échelle mondiale ouvre la voie à des opportunités professionnelles à l'international. Les recruteurs de grandes entreprises multinationales sont plus enclins à embaucher des diplômés d'institutions réputées, ce qui permet à ces diplômés d'avoir plus de chances d'être recrutés à l'étranger.</a:t>
                      </a:r>
                    </a:p>
                    <a:p>
                      <a:r>
                        <a:rPr lang="fr-FR" sz="1200" dirty="0"/>
                        <a:t>-Les diplômés d'écoles prestigieuses bénéficient souvent d'une rémunération de départ plus attractive, car certaines entreprises associent un diplôme d'une institution renommée à des compétences et un potentiel plus élevés , ce qui se traduit par des offres salariales plus intéressantes.</a:t>
                      </a:r>
                    </a:p>
                    <a:p>
                      <a:r>
                        <a:rPr lang="fr-FR" sz="1200" dirty="0"/>
                        <a:t>-Une école réputée atteste de la qualité de la formation reçue par le diplômé, ce qui rassure les recruteurs sur ses compétences. Cela peut rendre le candidat plus compétitif sur le marché de l'emploi.</a:t>
                      </a:r>
                    </a:p>
                  </a:txBody>
                  <a:tcPr/>
                </a:tc>
                <a:extLst>
                  <a:ext uri="{0D108BD9-81ED-4DB2-BD59-A6C34878D82A}">
                    <a16:rowId xmlns:a16="http://schemas.microsoft.com/office/drawing/2014/main" xmlns="" val="1804901695"/>
                  </a:ext>
                </a:extLst>
              </a:tr>
              <a:tr h="2563593">
                <a:tc>
                  <a:txBody>
                    <a:bodyPr/>
                    <a:lstStyle/>
                    <a:p>
                      <a:r>
                        <a:rPr lang="de-DE" dirty="0"/>
                        <a:t>Q6</a:t>
                      </a:r>
                      <a:endParaRPr lang="fr-FR" dirty="0"/>
                    </a:p>
                  </a:txBody>
                  <a:tcPr/>
                </a:tc>
                <a:tc>
                  <a:txBody>
                    <a:bodyPr/>
                    <a:lstStyle/>
                    <a:p>
                      <a:r>
                        <a:rPr lang="de-DE" sz="1200" dirty="0"/>
                        <a:t>-</a:t>
                      </a:r>
                      <a:r>
                        <a:rPr lang="fr-FR" sz="1200" dirty="0"/>
                        <a:t>La formation développe des compétences techniques spécifiques, comme la maîtrise de logiciels (AutoCAD, Python, Excel). Elle offre aussi des connaissances spécialisées en finance, ingénierie ou marketing digital. Cela rend l’étudiant compétitif et opérationnel dès son entrée sur le marché du travail.</a:t>
                      </a:r>
                    </a:p>
                    <a:p>
                      <a:r>
                        <a:rPr lang="fr-FR" sz="1200" dirty="0"/>
                        <a:t>-La formation développe également des compétences transversales, telles que la communication, le leadership et la résolution de problèmes. Ces compétences sont cruciales pour s’adapter à différents environnements professionnels. Elles sont particulièrement appréciées par les employeurs.</a:t>
                      </a:r>
                    </a:p>
                    <a:p>
                      <a:r>
                        <a:rPr lang="fr-FR" sz="1200" dirty="0"/>
                        <a:t>-Une formation pertinente et à jour assure que l’étudiant acquiert des connaissances alignées sur les tendances et besoins actuels du marché, tels que la transition numérique et l’intelligence artificielle.</a:t>
                      </a:r>
                    </a:p>
                    <a:p>
                      <a:r>
                        <a:rPr lang="fr-FR" sz="1200" dirty="0"/>
                        <a:t>-Certaines formations offrent des certifications ou diplômes reconnus par les employeurs, renforçant ainsi la crédibilité du profil de l’étudiant. Par exemple, une certification PMP en gestion de projet ou un diplôme d'une école réputée. Ces titres servent de gages de qualité aux recruteurs.</a:t>
                      </a:r>
                    </a:p>
                    <a:p>
                      <a:r>
                        <a:rPr lang="fr-FR" sz="1200" dirty="0"/>
                        <a:t>-Certaines formations intègrent des projets concrets ou des expériences professionnelles (alternance, études de cas), permettant à l’étudiant d’appliquer ses connaissances théoriques. Cela lui offre aussi l’opportunité de démontrer ses compétences en partageant des exemples concrets lors d’entretiens.</a:t>
                      </a:r>
                    </a:p>
                  </a:txBody>
                  <a:tcPr/>
                </a:tc>
                <a:extLst>
                  <a:ext uri="{0D108BD9-81ED-4DB2-BD59-A6C34878D82A}">
                    <a16:rowId xmlns:a16="http://schemas.microsoft.com/office/drawing/2014/main" xmlns="" val="3978698115"/>
                  </a:ext>
                </a:extLst>
              </a:tr>
            </a:tbl>
          </a:graphicData>
        </a:graphic>
      </p:graphicFrame>
    </p:spTree>
    <p:extLst>
      <p:ext uri="{BB962C8B-B14F-4D97-AF65-F5344CB8AC3E}">
        <p14:creationId xmlns:p14="http://schemas.microsoft.com/office/powerpoint/2010/main" val="360156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DF7B7E03-F1DB-699F-6191-B8D9FF878493}"/>
              </a:ext>
            </a:extLst>
          </p:cNvPr>
          <p:cNvGraphicFramePr>
            <a:graphicFrameLocks noGrp="1"/>
          </p:cNvGraphicFramePr>
          <p:nvPr>
            <p:extLst>
              <p:ext uri="{D42A27DB-BD31-4B8C-83A1-F6EECF244321}">
                <p14:modId xmlns:p14="http://schemas.microsoft.com/office/powerpoint/2010/main" val="1644406218"/>
              </p:ext>
            </p:extLst>
          </p:nvPr>
        </p:nvGraphicFramePr>
        <p:xfrm>
          <a:off x="1038579" y="361245"/>
          <a:ext cx="10103554" cy="5554134"/>
        </p:xfrm>
        <a:graphic>
          <a:graphicData uri="http://schemas.openxmlformats.org/drawingml/2006/table">
            <a:tbl>
              <a:tblPr firstRow="1" bandRow="1">
                <a:tableStyleId>{5C22544A-7EE6-4342-B048-85BDC9FD1C3A}</a:tableStyleId>
              </a:tblPr>
              <a:tblGrid>
                <a:gridCol w="1154401">
                  <a:extLst>
                    <a:ext uri="{9D8B030D-6E8A-4147-A177-3AD203B41FA5}">
                      <a16:colId xmlns:a16="http://schemas.microsoft.com/office/drawing/2014/main" xmlns="" val="1002111129"/>
                    </a:ext>
                  </a:extLst>
                </a:gridCol>
                <a:gridCol w="8949153">
                  <a:extLst>
                    <a:ext uri="{9D8B030D-6E8A-4147-A177-3AD203B41FA5}">
                      <a16:colId xmlns:a16="http://schemas.microsoft.com/office/drawing/2014/main" xmlns="" val="2651431137"/>
                    </a:ext>
                  </a:extLst>
                </a:gridCol>
              </a:tblGrid>
              <a:tr h="2988366">
                <a:tc>
                  <a:txBody>
                    <a:bodyPr/>
                    <a:lstStyle/>
                    <a:p>
                      <a:r>
                        <a:rPr lang="de-DE" dirty="0"/>
                        <a:t>Q7</a:t>
                      </a:r>
                      <a:endParaRPr lang="fr-FR" dirty="0"/>
                    </a:p>
                  </a:txBody>
                  <a:tcPr/>
                </a:tc>
                <a:tc>
                  <a:txBody>
                    <a:bodyPr/>
                    <a:lstStyle/>
                    <a:p>
                      <a:r>
                        <a:rPr lang="de-DE" sz="1200" dirty="0"/>
                        <a:t>-</a:t>
                      </a:r>
                      <a:r>
                        <a:rPr lang="fr-FR" sz="1200" dirty="0"/>
                        <a:t>Un stage permet à l’étudiant d’obtenir une première expérience concrète dans son domaine. Cela montre aux employeurs qu’il a déjà travaillé dans un environnement professionnel et qu’il connaît les attentes, les processus et les outils utilisés dans son secteur.</a:t>
                      </a:r>
                    </a:p>
                    <a:p>
                      <a:r>
                        <a:rPr lang="fr-FR" sz="1200" dirty="0"/>
                        <a:t>-Pendant un stage, l’étudiant développe des compétences techniques (gestion de projet) et transversales (communication, travail en équipe). Ces compétences répondent aux besoins du marché et renforcent son employabilité.</a:t>
                      </a:r>
                    </a:p>
                    <a:p>
                      <a:r>
                        <a:rPr lang="fr-FR" sz="1200" dirty="0"/>
                        <a:t>-Le stage est une occasion de rencontrer des professionnels et de bâtir un réseau. Ces contacts peuvent recommander l’étudiant, l’informer d’opportunités ou même lui proposer un poste directement à la fin du stage.</a:t>
                      </a:r>
                    </a:p>
                    <a:p>
                      <a:r>
                        <a:rPr lang="fr-FR" sz="1200" dirty="0"/>
                        <a:t>-Un stage pertinent permet à l’étudiant de compléter son CV avec des expériences concrètes. Il peut également mentionner des réalisations spécifiques ou des projets qu’il a menés, ce qui attire l’attention des recruteurs.</a:t>
                      </a:r>
                    </a:p>
                    <a:p>
                      <a:r>
                        <a:rPr lang="fr-FR" sz="1200" dirty="0"/>
                        <a:t>-En travaillant dans un domaine précis, l’étudiant peut confirmer son intérêt pour ce secteur ou, au contraire, se rendre compte qu’il souhaite réorienter sa carrière. Cette clarification peut l’aider à mieux orienter ses efforts pour maximiser son employabilité.</a:t>
                      </a:r>
                    </a:p>
                  </a:txBody>
                  <a:tcPr/>
                </a:tc>
                <a:extLst>
                  <a:ext uri="{0D108BD9-81ED-4DB2-BD59-A6C34878D82A}">
                    <a16:rowId xmlns:a16="http://schemas.microsoft.com/office/drawing/2014/main" xmlns="" val="1587425420"/>
                  </a:ext>
                </a:extLst>
              </a:tr>
              <a:tr h="2565768">
                <a:tc>
                  <a:txBody>
                    <a:bodyPr/>
                    <a:lstStyle/>
                    <a:p>
                      <a:r>
                        <a:rPr lang="de-DE" dirty="0"/>
                        <a:t>Q8</a:t>
                      </a:r>
                      <a:endParaRPr lang="fr-FR" dirty="0"/>
                    </a:p>
                  </a:txBody>
                  <a:tcPr/>
                </a:tc>
                <a:tc>
                  <a:txBody>
                    <a:bodyPr/>
                    <a:lstStyle/>
                    <a:p>
                      <a:r>
                        <a:rPr lang="de-DE" sz="1200" dirty="0"/>
                        <a:t>-</a:t>
                      </a:r>
                      <a:r>
                        <a:rPr lang="fr-FR" sz="1200" dirty="0"/>
                        <a:t>Adapter les formations : Aligner les programmes avec les besoins du marché.</a:t>
                      </a:r>
                    </a:p>
                    <a:p>
                      <a:r>
                        <a:rPr lang="fr-FR" sz="1200" dirty="0"/>
                        <a:t>-Multiplier les projets : Encourager les projets concrets en lien avec le professionnel.</a:t>
                      </a:r>
                    </a:p>
                    <a:p>
                      <a:r>
                        <a:rPr lang="fr-FR" sz="1200" dirty="0"/>
                        <a:t>-Obtenir des certifications : Acquérir des certifications techniques ou linguistiques.</a:t>
                      </a:r>
                    </a:p>
                    <a:p>
                      <a:r>
                        <a:rPr lang="fr-FR" sz="1200" dirty="0"/>
                        <a:t>-Stages et alternances : Promouvoir des stages longs ou des programmes en alternance pour permettre aux étudiants d'acquérir une expérience professionnelle directement valorisable.</a:t>
                      </a:r>
                    </a:p>
                    <a:p>
                      <a:r>
                        <a:rPr lang="fr-FR" sz="1200" dirty="0"/>
                        <a:t>-Formations spécifiques : Proposer des ateliers sur des compétences comme la communication, le travail en équipe, ou la gestion du temps.</a:t>
                      </a:r>
                    </a:p>
                    <a:p>
                      <a:r>
                        <a:rPr lang="fr-FR" sz="1200" dirty="0"/>
                        <a:t>-L'employabilité se décrit comme un ensemble de compétences et de capacités dynamiques qui permettent à un individu de s'insérer et de se maintenir sur le marché du travail.</a:t>
                      </a:r>
                    </a:p>
                  </a:txBody>
                  <a:tcPr/>
                </a:tc>
                <a:extLst>
                  <a:ext uri="{0D108BD9-81ED-4DB2-BD59-A6C34878D82A}">
                    <a16:rowId xmlns:a16="http://schemas.microsoft.com/office/drawing/2014/main" xmlns="" val="174909047"/>
                  </a:ext>
                </a:extLst>
              </a:tr>
            </a:tbl>
          </a:graphicData>
        </a:graphic>
      </p:graphicFrame>
    </p:spTree>
    <p:extLst>
      <p:ext uri="{BB962C8B-B14F-4D97-AF65-F5344CB8AC3E}">
        <p14:creationId xmlns:p14="http://schemas.microsoft.com/office/powerpoint/2010/main" val="1795968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2FFC07EE-D5E1-F6D8-2189-6B22C0A7AFBC}"/>
              </a:ext>
            </a:extLst>
          </p:cNvPr>
          <p:cNvSpPr>
            <a:spLocks noGrp="1"/>
          </p:cNvSpPr>
          <p:nvPr>
            <p:ph type="title"/>
          </p:nvPr>
        </p:nvSpPr>
        <p:spPr>
          <a:xfrm>
            <a:off x="209320" y="624109"/>
            <a:ext cx="11295291" cy="3198743"/>
          </a:xfrm>
        </p:spPr>
        <p:txBody>
          <a:bodyPr>
            <a:normAutofit/>
          </a:bodyPr>
          <a:lstStyle/>
          <a:p>
            <a:r>
              <a:rPr lang="de-DE" dirty="0" err="1"/>
              <a:t>There</a:t>
            </a:r>
            <a:r>
              <a:rPr lang="de-DE" dirty="0"/>
              <a:t> </a:t>
            </a:r>
            <a:r>
              <a:rPr lang="de-DE" dirty="0" err="1"/>
              <a:t>is</a:t>
            </a:r>
            <a:r>
              <a:rPr lang="de-DE" dirty="0"/>
              <a:t> the link </a:t>
            </a:r>
            <a:r>
              <a:rPr lang="de-DE" dirty="0" err="1"/>
              <a:t>for</a:t>
            </a:r>
            <a:r>
              <a:rPr lang="de-DE" dirty="0"/>
              <a:t> the </a:t>
            </a:r>
            <a:r>
              <a:rPr lang="de-DE" dirty="0" err="1"/>
              <a:t>drive</a:t>
            </a:r>
            <a:r>
              <a:rPr lang="de-DE" dirty="0"/>
              <a:t> </a:t>
            </a:r>
            <a:r>
              <a:rPr lang="de-DE" dirty="0" err="1"/>
              <a:t>containing</a:t>
            </a:r>
            <a:r>
              <a:rPr lang="de-DE" dirty="0"/>
              <a:t> the </a:t>
            </a:r>
            <a:r>
              <a:rPr lang="de-DE" dirty="0" err="1"/>
              <a:t>interviews</a:t>
            </a:r>
            <a:r>
              <a:rPr lang="de-DE" dirty="0"/>
              <a:t>:</a:t>
            </a:r>
            <a:br>
              <a:rPr lang="de-DE" dirty="0"/>
            </a:br>
            <a:r>
              <a:rPr lang="de-DE" dirty="0"/>
              <a:t/>
            </a:r>
            <a:br>
              <a:rPr lang="de-DE" dirty="0"/>
            </a:br>
            <a:r>
              <a:rPr lang="de-DE" sz="2000" dirty="0">
                <a:hlinkClick r:id="rId2"/>
              </a:rPr>
              <a:t>https://drive.google.com/drive/folders/14_V3B4YkEO-u8bAv1QUm5uk-ZQEO2gz2dG1eQZ8R3ptAjpIYM5prPpYZoGAIPloJpAUfs9kB?usp=sharing</a:t>
            </a:r>
            <a:endParaRPr lang="fr-FR" sz="2000" dirty="0"/>
          </a:p>
        </p:txBody>
      </p:sp>
    </p:spTree>
    <p:extLst>
      <p:ext uri="{BB962C8B-B14F-4D97-AF65-F5344CB8AC3E}">
        <p14:creationId xmlns:p14="http://schemas.microsoft.com/office/powerpoint/2010/main" val="687882413"/>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5A003659-CD26-91D6-440F-9FABF23A6B60}"/>
              </a:ext>
            </a:extLst>
          </p:cNvPr>
          <p:cNvSpPr txBox="1"/>
          <p:nvPr/>
        </p:nvSpPr>
        <p:spPr>
          <a:xfrm>
            <a:off x="0" y="132203"/>
            <a:ext cx="12192000" cy="4776949"/>
          </a:xfrm>
          <a:prstGeom prst="rect">
            <a:avLst/>
          </a:prstGeom>
          <a:noFill/>
        </p:spPr>
        <p:txBody>
          <a:bodyPr wrap="square">
            <a:spAutoFit/>
          </a:bodyPr>
          <a:lstStyle/>
          <a:p>
            <a:pPr lvl="1">
              <a:lnSpc>
                <a:spcPct val="107000"/>
              </a:lnSpc>
              <a:spcAft>
                <a:spcPts val="800"/>
              </a:spcAft>
              <a:buSzPts val="1000"/>
              <a:tabLst>
                <a:tab pos="914400" algn="l"/>
              </a:tabLst>
            </a:pP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Exclusion Criteria:</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First-year students.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Students outside the higher education system.</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3.3- Sampling Method</a:t>
            </a:r>
          </a:p>
          <a:p>
            <a:pPr>
              <a:lnSpc>
                <a:spcPct val="107000"/>
              </a:lnSpc>
              <a:spcAft>
                <a:spcPts val="800"/>
              </a:spcAft>
            </a:pP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Type of Sampling:</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Stratified random sampling, as it ensures balanced representativity of subgroups, reduces variability in results, and facilitates comparisons between different student categories.</a:t>
            </a:r>
          </a:p>
          <a:p>
            <a:pPr marL="342900" lvl="0" indent="-342900">
              <a:lnSpc>
                <a:spcPct val="107000"/>
              </a:lnSpc>
              <a:spcAft>
                <a:spcPts val="800"/>
              </a:spcAft>
              <a:buSzPts val="1000"/>
              <a:buFont typeface="Symbol" panose="05050102010706020507" pitchFamily="18" charset="2"/>
              <a:buChar char=""/>
              <a:tabLst>
                <a:tab pos="457200" algn="l"/>
              </a:tabLst>
            </a:pP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Characteristics:</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By level of study: Bachelor's, Master's, Doctorate.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By field of study: Sciences, Engineering, Humanities, Business, etc.</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By type of institution: Public/Private.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By geographical area: Urban/Rural regions.</a:t>
            </a:r>
          </a:p>
          <a:p>
            <a:pPr marL="742950" lvl="1" indent="-285750">
              <a:lnSpc>
                <a:spcPct val="107000"/>
              </a:lnSpc>
              <a:spcAft>
                <a:spcPts val="800"/>
              </a:spcAft>
              <a:buSzPts val="1000"/>
              <a:buFont typeface="Courier New" panose="02070309020205020404" pitchFamily="49" charset="0"/>
              <a:buChar char="o"/>
              <a:tabLst>
                <a:tab pos="914400" algn="l"/>
              </a:tabLst>
            </a:pP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ZoneTexte 4">
            <a:extLst>
              <a:ext uri="{FF2B5EF4-FFF2-40B4-BE49-F238E27FC236}">
                <a16:creationId xmlns:a16="http://schemas.microsoft.com/office/drawing/2014/main" xmlns="" id="{FD32A84A-0051-3B57-C134-0592505C6498}"/>
              </a:ext>
            </a:extLst>
          </p:cNvPr>
          <p:cNvSpPr txBox="1"/>
          <p:nvPr/>
        </p:nvSpPr>
        <p:spPr>
          <a:xfrm>
            <a:off x="165253" y="4880984"/>
            <a:ext cx="12192000" cy="1977016"/>
          </a:xfrm>
          <a:prstGeom prst="rect">
            <a:avLst/>
          </a:prstGeom>
          <a:noFill/>
        </p:spPr>
        <p:txBody>
          <a:bodyPr wrap="square">
            <a:spAutoFit/>
          </a:bodyPr>
          <a:lstStyle/>
          <a:p>
            <a:pPr>
              <a:lnSpc>
                <a:spcPct val="107000"/>
              </a:lnSpc>
              <a:spcAft>
                <a:spcPts val="800"/>
              </a:spcAf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3.4- Sample Size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Minimum recommended size:</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30 to 50 students to ensure statistical representativity.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1400" b="1" kern="0" dirty="0">
                <a:effectLst/>
                <a:latin typeface="Times New Roman" panose="02020603050405020304" pitchFamily="18" charset="0"/>
                <a:ea typeface="Times New Roman" panose="02020603050405020304" pitchFamily="18" charset="0"/>
                <a:cs typeface="Times New Roman" panose="02020603050405020304" pitchFamily="18" charset="0"/>
              </a:rPr>
              <a:t>Distribution:</a:t>
            </a: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50% students in public institutions.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50% students in private institutions.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US" sz="1400" kern="0" dirty="0">
                <a:effectLst/>
                <a:latin typeface="Times New Roman" panose="02020603050405020304" pitchFamily="18" charset="0"/>
                <a:ea typeface="Times New Roman" panose="02020603050405020304" pitchFamily="18" charset="0"/>
                <a:cs typeface="Times New Roman" panose="02020603050405020304" pitchFamily="18" charset="0"/>
              </a:rPr>
              <a:t>Gender balance: 50% male, 50% female.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95978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BD0095CA-7C2D-573B-4B92-9D7DAB52632D}"/>
              </a:ext>
            </a:extLst>
          </p:cNvPr>
          <p:cNvSpPr txBox="1"/>
          <p:nvPr/>
        </p:nvSpPr>
        <p:spPr>
          <a:xfrm>
            <a:off x="0" y="0"/>
            <a:ext cx="12192000" cy="2368277"/>
          </a:xfrm>
          <a:prstGeom prst="rect">
            <a:avLst/>
          </a:prstGeom>
          <a:noFill/>
        </p:spPr>
        <p:txBody>
          <a:bodyPr wrap="square">
            <a:spAutoFit/>
          </a:bodyPr>
          <a:lstStyle/>
          <a:p>
            <a:pPr>
              <a:lnSpc>
                <a:spcPct val="107000"/>
              </a:lnSpc>
              <a:spcAft>
                <a:spcPts val="80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 Data Importation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After the command:</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&lt;&lt;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library(read xl)</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#chargement de la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librairie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&lt;&lt;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 &lt;-</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read_excel</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("C:/Users/Info/Downloads/mini projet.xlsx")</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fct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qui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permet</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de lire un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fichier</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excel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&lt;&lt;</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View(d)</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#visualiser les données &gt;&gt;</a:t>
            </a:r>
            <a:endParaRPr lang="fr-FR" dirty="0"/>
          </a:p>
        </p:txBody>
      </p:sp>
      <p:pic>
        <p:nvPicPr>
          <p:cNvPr id="4" name="Image 3">
            <a:extLst>
              <a:ext uri="{FF2B5EF4-FFF2-40B4-BE49-F238E27FC236}">
                <a16:creationId xmlns:a16="http://schemas.microsoft.com/office/drawing/2014/main" xmlns="" id="{26F83948-C9A4-1973-7211-BBC78DA055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04" y="2467778"/>
            <a:ext cx="11699913" cy="4241494"/>
          </a:xfrm>
          <a:prstGeom prst="rect">
            <a:avLst/>
          </a:prstGeom>
        </p:spPr>
      </p:pic>
    </p:spTree>
    <p:extLst>
      <p:ext uri="{BB962C8B-B14F-4D97-AF65-F5344CB8AC3E}">
        <p14:creationId xmlns:p14="http://schemas.microsoft.com/office/powerpoint/2010/main" val="581606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D384EE71-A98F-6C64-4C30-6FE295261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337" y="207956"/>
            <a:ext cx="11732964" cy="3023832"/>
          </a:xfrm>
          <a:prstGeom prst="rect">
            <a:avLst/>
          </a:prstGeom>
        </p:spPr>
      </p:pic>
      <p:sp>
        <p:nvSpPr>
          <p:cNvPr id="4" name="ZoneTexte 3">
            <a:extLst>
              <a:ext uri="{FF2B5EF4-FFF2-40B4-BE49-F238E27FC236}">
                <a16:creationId xmlns:a16="http://schemas.microsoft.com/office/drawing/2014/main" xmlns="" id="{E25895F6-6E2A-943C-23C1-D1D11D290915}"/>
              </a:ext>
            </a:extLst>
          </p:cNvPr>
          <p:cNvSpPr txBox="1"/>
          <p:nvPr/>
        </p:nvSpPr>
        <p:spPr>
          <a:xfrm>
            <a:off x="1" y="4818217"/>
            <a:ext cx="12302168" cy="77450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DATA CLEANING</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 clean the data, we use the following commands: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2219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AA20238-D1AC-1FE5-6398-035EDEF12F20}"/>
              </a:ext>
            </a:extLst>
          </p:cNvPr>
          <p:cNvPicPr>
            <a:picLocks noChangeAspect="1"/>
          </p:cNvPicPr>
          <p:nvPr/>
        </p:nvPicPr>
        <p:blipFill rotWithShape="1">
          <a:blip r:embed="rId2">
            <a:extLst>
              <a:ext uri="{28A0092B-C50C-407E-A947-70E740481C1C}">
                <a14:useLocalDpi xmlns:a14="http://schemas.microsoft.com/office/drawing/2010/main" val="0"/>
              </a:ext>
            </a:extLst>
          </a:blip>
          <a:srcRect t="1" r="6382" b="1298"/>
          <a:stretch/>
        </p:blipFill>
        <p:spPr bwMode="auto">
          <a:xfrm>
            <a:off x="121186" y="155400"/>
            <a:ext cx="4792336" cy="3897643"/>
          </a:xfrm>
          <a:prstGeom prst="rect">
            <a:avLst/>
          </a:prstGeom>
          <a:ln>
            <a:noFill/>
          </a:ln>
          <a:extLst>
            <a:ext uri="{53640926-AAD7-44D8-BBD7-CCE9431645EC}">
              <a14:shadowObscured xmlns:a14="http://schemas.microsoft.com/office/drawing/2010/main"/>
            </a:ext>
          </a:extLst>
        </p:spPr>
      </p:pic>
      <p:pic>
        <p:nvPicPr>
          <p:cNvPr id="3" name="Image 2">
            <a:extLst>
              <a:ext uri="{FF2B5EF4-FFF2-40B4-BE49-F238E27FC236}">
                <a16:creationId xmlns:a16="http://schemas.microsoft.com/office/drawing/2014/main" xmlns="" id="{7094C96C-C427-AA9A-3D40-B505BC626ED2}"/>
              </a:ext>
            </a:extLst>
          </p:cNvPr>
          <p:cNvPicPr>
            <a:picLocks noChangeAspect="1"/>
          </p:cNvPicPr>
          <p:nvPr/>
        </p:nvPicPr>
        <p:blipFill rotWithShape="1">
          <a:blip r:embed="rId3">
            <a:extLst>
              <a:ext uri="{28A0092B-C50C-407E-A947-70E740481C1C}">
                <a14:useLocalDpi xmlns:a14="http://schemas.microsoft.com/office/drawing/2010/main" val="0"/>
              </a:ext>
            </a:extLst>
          </a:blip>
          <a:srcRect l="-566" t="-1325" r="8838"/>
          <a:stretch/>
        </p:blipFill>
        <p:spPr bwMode="auto">
          <a:xfrm>
            <a:off x="5475382" y="99152"/>
            <a:ext cx="6716618" cy="3953891"/>
          </a:xfrm>
          <a:prstGeom prst="rect">
            <a:avLst/>
          </a:prstGeom>
          <a:noFill/>
          <a:ln>
            <a:noFill/>
          </a:ln>
          <a:extLst>
            <a:ext uri="{53640926-AAD7-44D8-BBD7-CCE9431645EC}">
              <a14:shadowObscured xmlns:a14="http://schemas.microsoft.com/office/drawing/2010/main"/>
            </a:ext>
          </a:extLst>
        </p:spPr>
      </p:pic>
      <p:pic>
        <p:nvPicPr>
          <p:cNvPr id="4" name="Image 3">
            <a:extLst>
              <a:ext uri="{FF2B5EF4-FFF2-40B4-BE49-F238E27FC236}">
                <a16:creationId xmlns:a16="http://schemas.microsoft.com/office/drawing/2014/main" xmlns="" id="{9393D567-411B-24B6-0106-8E7669F28A7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1186" y="4201598"/>
            <a:ext cx="12070814" cy="2376805"/>
          </a:xfrm>
          <a:prstGeom prst="rect">
            <a:avLst/>
          </a:prstGeom>
          <a:noFill/>
          <a:ln>
            <a:noFill/>
          </a:ln>
        </p:spPr>
      </p:pic>
    </p:spTree>
    <p:extLst>
      <p:ext uri="{BB962C8B-B14F-4D97-AF65-F5344CB8AC3E}">
        <p14:creationId xmlns:p14="http://schemas.microsoft.com/office/powerpoint/2010/main" val="2575301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6AB69D2C-A5E5-CD7F-A415-283675047AF8}"/>
              </a:ext>
            </a:extLst>
          </p:cNvPr>
          <p:cNvSpPr txBox="1"/>
          <p:nvPr/>
        </p:nvSpPr>
        <p:spPr>
          <a:xfrm>
            <a:off x="165254" y="631324"/>
            <a:ext cx="12192000" cy="5632311"/>
          </a:xfrm>
          <a:prstGeom prst="rect">
            <a:avLst/>
          </a:prstGeom>
          <a:noFill/>
        </p:spPr>
        <p:txBody>
          <a:bodyPr wrap="square">
            <a:spAutoFit/>
          </a:bodyPr>
          <a:lstStyle/>
          <a:p>
            <a:r>
              <a:rPr lang="en-US" b="1" dirty="0"/>
              <a:t>                                                              PART 1: THE ISSUE</a:t>
            </a:r>
          </a:p>
          <a:p>
            <a:endParaRPr lang="en-US" b="1" dirty="0"/>
          </a:p>
          <a:p>
            <a:endParaRPr lang="en-US" dirty="0"/>
          </a:p>
          <a:p>
            <a:r>
              <a:rPr lang="en-US" dirty="0"/>
              <a:t> 	Employability among students is a critical topic in the realm of higher education, focusing on graduates' ability to integrate effectively into the job market. In recent years, many students have struggled to find employment after earning their degrees. Although numerous students successfully graduate, obtaining a diploma does not always guarantee swift and stable professional integration. This challenge is particularly pronounced among young graduates from fields considered less professional or less aligned with current market demands.</a:t>
            </a:r>
          </a:p>
          <a:p>
            <a:r>
              <a:rPr lang="en-US" dirty="0"/>
              <a:t>	Most employers tend to favor graduates with work experience, leaving recent graduates in a precarious situation where they are deemed underqualified despite their theoretical training. In light of this reality, the current document on graduate employability is both relevant and timely, as it aims to address the following question: Why do new graduates struggle to find employment?</a:t>
            </a:r>
          </a:p>
          <a:p>
            <a:r>
              <a:rPr lang="en-US" dirty="0"/>
              <a:t>Possible explanations for this issue include a lack of skills, professional experience, networking opportunities, institutional support, outdated or inadequate training relative to market demands, insufficient soft skills, and potentially, age.</a:t>
            </a:r>
          </a:p>
          <a:p>
            <a:r>
              <a:rPr lang="en-US" dirty="0"/>
              <a:t>	To address this question, we begin with a theoretical framework to better understand and analyze our research subject: the employability of university graduates. Subsequently, we will present a review of empirical literature, encompassing several studies and research efforts that aim to explain the concepts related to the employability of new graduates, summarized in the tables below.</a:t>
            </a:r>
          </a:p>
        </p:txBody>
      </p:sp>
    </p:spTree>
    <p:extLst>
      <p:ext uri="{BB962C8B-B14F-4D97-AF65-F5344CB8AC3E}">
        <p14:creationId xmlns:p14="http://schemas.microsoft.com/office/powerpoint/2010/main" val="3601025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EC5A97CF-160E-436E-ADFF-B51EB12B26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270" y="705322"/>
            <a:ext cx="11832116" cy="3227700"/>
          </a:xfrm>
          <a:prstGeom prst="rect">
            <a:avLst/>
          </a:prstGeom>
          <a:noFill/>
          <a:ln>
            <a:noFill/>
          </a:ln>
        </p:spPr>
      </p:pic>
      <p:sp>
        <p:nvSpPr>
          <p:cNvPr id="4" name="ZoneTexte 3">
            <a:extLst>
              <a:ext uri="{FF2B5EF4-FFF2-40B4-BE49-F238E27FC236}">
                <a16:creationId xmlns:a16="http://schemas.microsoft.com/office/drawing/2014/main" xmlns="" id="{69D09E8B-0E8A-AC8B-85C7-C906F2067A23}"/>
              </a:ext>
            </a:extLst>
          </p:cNvPr>
          <p:cNvSpPr txBox="1"/>
          <p:nvPr/>
        </p:nvSpPr>
        <p:spPr>
          <a:xfrm>
            <a:off x="99151" y="4069069"/>
            <a:ext cx="12192000" cy="77450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Univariate Descriptive Statistics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After following commands </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we have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xmlns="" id="{C65B6A66-1C9D-2E01-6DF7-268C8DE885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70" y="4979624"/>
            <a:ext cx="11832116" cy="1762700"/>
          </a:xfrm>
          <a:prstGeom prst="rect">
            <a:avLst/>
          </a:prstGeom>
        </p:spPr>
      </p:pic>
      <p:sp>
        <p:nvSpPr>
          <p:cNvPr id="8" name="ZoneTexte 7">
            <a:extLst>
              <a:ext uri="{FF2B5EF4-FFF2-40B4-BE49-F238E27FC236}">
                <a16:creationId xmlns:a16="http://schemas.microsoft.com/office/drawing/2014/main" xmlns="" id="{2370468B-976D-1F86-72F5-CD7B8E833855}"/>
              </a:ext>
            </a:extLst>
          </p:cNvPr>
          <p:cNvSpPr txBox="1"/>
          <p:nvPr/>
        </p:nvSpPr>
        <p:spPr>
          <a:xfrm>
            <a:off x="99150" y="193723"/>
            <a:ext cx="12092850" cy="375552"/>
          </a:xfrm>
          <a:prstGeom prst="rect">
            <a:avLst/>
          </a:prstGeom>
          <a:noFill/>
        </p:spPr>
        <p:txBody>
          <a:bodyPr wrap="square">
            <a:spAutoFit/>
          </a:bodyPr>
          <a:lstStyle/>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our</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kern="100" dirty="0" err="1">
                <a:effectLst/>
                <a:latin typeface="Calibri" panose="020F0502020204030204" pitchFamily="34" charset="0"/>
                <a:ea typeface="Calibri" panose="020F0502020204030204" pitchFamily="34" charset="0"/>
                <a:cs typeface="Times New Roman" panose="02020603050405020304" pitchFamily="18" charset="0"/>
              </a:rPr>
              <a:t>PROPNa</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13,513513</a:t>
            </a:r>
            <a:r>
              <a:rPr lang="en-US" b="1" kern="100" dirty="0">
                <a:latin typeface="Calibri" panose="020F0502020204030204" pitchFamily="34" charset="0"/>
                <a:ea typeface="Calibri" panose="020F0502020204030204" pitchFamily="34" charset="0"/>
                <a:cs typeface="Times New Roman" panose="02020603050405020304" pitchFamily="18" charset="0"/>
              </a:rPr>
              <a:t> so we </a:t>
            </a:r>
            <a:r>
              <a:rPr lang="en-US" b="1" kern="100" dirty="0" err="1">
                <a:latin typeface="Calibri" panose="020F0502020204030204" pitchFamily="34" charset="0"/>
                <a:ea typeface="Calibri" panose="020F0502020204030204" pitchFamily="34" charset="0"/>
                <a:cs typeface="Times New Roman" panose="02020603050405020304" pitchFamily="18" charset="0"/>
              </a:rPr>
              <a:t>repleace</a:t>
            </a:r>
            <a:r>
              <a:rPr lang="en-US" b="1" kern="100" dirty="0">
                <a:latin typeface="Calibri" panose="020F0502020204030204" pitchFamily="34" charset="0"/>
                <a:ea typeface="Calibri" panose="020F0502020204030204" pitchFamily="34" charset="0"/>
                <a:cs typeface="Times New Roman" panose="02020603050405020304" pitchFamily="18" charset="0"/>
              </a:rPr>
              <a:t>  the Na values by the mean.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601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8F139181-AB2C-0DDD-9C5C-98DE6F5355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692" y="77118"/>
            <a:ext cx="11479575" cy="1719580"/>
          </a:xfrm>
          <a:prstGeom prst="rect">
            <a:avLst/>
          </a:prstGeom>
        </p:spPr>
      </p:pic>
      <p:pic>
        <p:nvPicPr>
          <p:cNvPr id="3" name="Image 2">
            <a:extLst>
              <a:ext uri="{FF2B5EF4-FFF2-40B4-BE49-F238E27FC236}">
                <a16:creationId xmlns:a16="http://schemas.microsoft.com/office/drawing/2014/main" xmlns="" id="{3FC64F92-4096-F2FE-B797-4EB01D1E60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692" y="2005069"/>
            <a:ext cx="11479575" cy="2449447"/>
          </a:xfrm>
          <a:prstGeom prst="rect">
            <a:avLst/>
          </a:prstGeom>
        </p:spPr>
      </p:pic>
      <p:pic>
        <p:nvPicPr>
          <p:cNvPr id="4" name="Image 3">
            <a:extLst>
              <a:ext uri="{FF2B5EF4-FFF2-40B4-BE49-F238E27FC236}">
                <a16:creationId xmlns:a16="http://schemas.microsoft.com/office/drawing/2014/main" xmlns="" id="{AB8B139D-DDE5-3D88-5025-D069E01FFB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8810" y="4490322"/>
            <a:ext cx="5829300" cy="2290560"/>
          </a:xfrm>
          <a:prstGeom prst="rect">
            <a:avLst/>
          </a:prstGeom>
        </p:spPr>
      </p:pic>
    </p:spTree>
    <p:extLst>
      <p:ext uri="{BB962C8B-B14F-4D97-AF65-F5344CB8AC3E}">
        <p14:creationId xmlns:p14="http://schemas.microsoft.com/office/powerpoint/2010/main" val="403713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EC70D55-D152-8BC5-C95D-BA18D6D4EA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1523" y="242370"/>
            <a:ext cx="11193138" cy="3220919"/>
          </a:xfrm>
          <a:prstGeom prst="rect">
            <a:avLst/>
          </a:prstGeom>
        </p:spPr>
      </p:pic>
      <p:pic>
        <p:nvPicPr>
          <p:cNvPr id="6" name="Image 5">
            <a:extLst>
              <a:ext uri="{FF2B5EF4-FFF2-40B4-BE49-F238E27FC236}">
                <a16:creationId xmlns:a16="http://schemas.microsoft.com/office/drawing/2014/main" xmlns="" id="{0B499556-7C2F-4B63-742D-09B10EBFDA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0664" y="3756752"/>
            <a:ext cx="8108415" cy="3084738"/>
          </a:xfrm>
          <a:prstGeom prst="rect">
            <a:avLst/>
          </a:prstGeom>
        </p:spPr>
      </p:pic>
    </p:spTree>
    <p:extLst>
      <p:ext uri="{BB962C8B-B14F-4D97-AF65-F5344CB8AC3E}">
        <p14:creationId xmlns:p14="http://schemas.microsoft.com/office/powerpoint/2010/main" val="55052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D9774D9C-4086-34DE-37ED-8C4DA50CD14A}"/>
              </a:ext>
            </a:extLst>
          </p:cNvPr>
          <p:cNvSpPr txBox="1"/>
          <p:nvPr/>
        </p:nvSpPr>
        <p:spPr>
          <a:xfrm>
            <a:off x="0" y="0"/>
            <a:ext cx="12192000" cy="77450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Bivariate Descriptive Statistics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After following commands, we have these results.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Image 3">
            <a:extLst>
              <a:ext uri="{FF2B5EF4-FFF2-40B4-BE49-F238E27FC236}">
                <a16:creationId xmlns:a16="http://schemas.microsoft.com/office/drawing/2014/main" xmlns="" id="{73AD9F4B-E08A-2454-6AB8-852BC6586A7E}"/>
              </a:ext>
            </a:extLst>
          </p:cNvPr>
          <p:cNvPicPr>
            <a:picLocks noChangeAspect="1"/>
          </p:cNvPicPr>
          <p:nvPr/>
        </p:nvPicPr>
        <p:blipFill rotWithShape="1">
          <a:blip r:embed="rId3">
            <a:extLst>
              <a:ext uri="{28A0092B-C50C-407E-A947-70E740481C1C}">
                <a14:useLocalDpi xmlns:a14="http://schemas.microsoft.com/office/drawing/2010/main" val="0"/>
              </a:ext>
            </a:extLst>
          </a:blip>
          <a:srcRect l="-658" t="2" r="-987" b="-1084"/>
          <a:stretch/>
        </p:blipFill>
        <p:spPr bwMode="auto">
          <a:xfrm>
            <a:off x="319488" y="958525"/>
            <a:ext cx="11556695" cy="3051616"/>
          </a:xfrm>
          <a:prstGeom prst="rect">
            <a:avLst/>
          </a:prstGeom>
          <a:noFill/>
          <a:ln>
            <a:noFill/>
          </a:ln>
          <a:extLst>
            <a:ext uri="{53640926-AAD7-44D8-BBD7-CCE9431645EC}">
              <a14:shadowObscured xmlns:a14="http://schemas.microsoft.com/office/drawing/2010/main"/>
            </a:ext>
          </a:extLst>
        </p:spPr>
      </p:pic>
      <p:pic>
        <p:nvPicPr>
          <p:cNvPr id="5" name="Image 4">
            <a:extLst>
              <a:ext uri="{FF2B5EF4-FFF2-40B4-BE49-F238E27FC236}">
                <a16:creationId xmlns:a16="http://schemas.microsoft.com/office/drawing/2014/main" xmlns="" id="{D8BF0BF2-BD4E-CE49-9B7C-F0DF5FFF7B6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72737" y="4194159"/>
            <a:ext cx="11446526" cy="2250708"/>
          </a:xfrm>
          <a:prstGeom prst="rect">
            <a:avLst/>
          </a:prstGeom>
          <a:noFill/>
          <a:ln>
            <a:noFill/>
          </a:ln>
        </p:spPr>
      </p:pic>
    </p:spTree>
    <p:extLst>
      <p:ext uri="{BB962C8B-B14F-4D97-AF65-F5344CB8AC3E}">
        <p14:creationId xmlns:p14="http://schemas.microsoft.com/office/powerpoint/2010/main" val="921686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FBF3E29-89F7-2681-C990-AF95DD8C0CBC}"/>
              </a:ext>
            </a:extLst>
          </p:cNvPr>
          <p:cNvPicPr>
            <a:picLocks noChangeAspect="1"/>
          </p:cNvPicPr>
          <p:nvPr/>
        </p:nvPicPr>
        <p:blipFill rotWithShape="1">
          <a:blip r:embed="rId2">
            <a:extLst>
              <a:ext uri="{28A0092B-C50C-407E-A947-70E740481C1C}">
                <a14:useLocalDpi xmlns:a14="http://schemas.microsoft.com/office/drawing/2010/main" val="0"/>
              </a:ext>
            </a:extLst>
          </a:blip>
          <a:srcRect l="-156" t="3928" r="-2652" b="-2857"/>
          <a:stretch/>
        </p:blipFill>
        <p:spPr bwMode="auto">
          <a:xfrm>
            <a:off x="352540" y="148728"/>
            <a:ext cx="11839460" cy="2297017"/>
          </a:xfrm>
          <a:prstGeom prst="rect">
            <a:avLst/>
          </a:prstGeom>
          <a:noFill/>
          <a:ln>
            <a:noFill/>
          </a:ln>
          <a:extLst>
            <a:ext uri="{53640926-AAD7-44D8-BBD7-CCE9431645EC}">
              <a14:shadowObscured xmlns:a14="http://schemas.microsoft.com/office/drawing/2010/main"/>
            </a:ext>
          </a:extLst>
        </p:spPr>
      </p:pic>
      <p:sp>
        <p:nvSpPr>
          <p:cNvPr id="4" name="ZoneTexte 3">
            <a:extLst>
              <a:ext uri="{FF2B5EF4-FFF2-40B4-BE49-F238E27FC236}">
                <a16:creationId xmlns:a16="http://schemas.microsoft.com/office/drawing/2014/main" xmlns="" id="{19EFA8C0-ABE3-869C-20FD-2F3FFEAA50B4}"/>
              </a:ext>
            </a:extLst>
          </p:cNvPr>
          <p:cNvSpPr txBox="1"/>
          <p:nvPr/>
        </p:nvSpPr>
        <p:spPr>
          <a:xfrm>
            <a:off x="0" y="2445745"/>
            <a:ext cx="12192000" cy="774507"/>
          </a:xfrm>
          <a:prstGeom prst="rect">
            <a:avLst/>
          </a:prstGeom>
          <a:noFill/>
        </p:spPr>
        <p:txBody>
          <a:bodyPr wrap="square">
            <a:spAutoFit/>
          </a:bodyPr>
          <a:lstStyle/>
          <a:p>
            <a:pPr marL="342900" lvl="0" indent="-342900">
              <a:lnSpc>
                <a:spcPct val="107000"/>
              </a:lnSpc>
              <a:spcAft>
                <a:spcPts val="800"/>
              </a:spcAft>
              <a:buFont typeface="Wingdings" panose="05000000000000000000" pitchFamily="2" charset="2"/>
              <a:buChar char=""/>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FIABILITY TEST</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After these commands ,we notice </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differents</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results</a:t>
            </a: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5" name="Image 4">
            <a:extLst>
              <a:ext uri="{FF2B5EF4-FFF2-40B4-BE49-F238E27FC236}">
                <a16:creationId xmlns:a16="http://schemas.microsoft.com/office/drawing/2014/main" xmlns="" id="{8E38A75A-BE93-CAB6-DF7F-A3EA1E38D5A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540" y="3305061"/>
            <a:ext cx="11479576" cy="3404211"/>
          </a:xfrm>
          <a:prstGeom prst="rect">
            <a:avLst/>
          </a:prstGeom>
          <a:noFill/>
          <a:ln>
            <a:noFill/>
          </a:ln>
        </p:spPr>
      </p:pic>
    </p:spTree>
    <p:extLst>
      <p:ext uri="{BB962C8B-B14F-4D97-AF65-F5344CB8AC3E}">
        <p14:creationId xmlns:p14="http://schemas.microsoft.com/office/powerpoint/2010/main" val="3081634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Image 2">
            <a:extLst>
              <a:ext uri="{FF2B5EF4-FFF2-40B4-BE49-F238E27FC236}">
                <a16:creationId xmlns:a16="http://schemas.microsoft.com/office/drawing/2014/main" xmlns="" id="{AD3C6367-30F3-3870-4593-AEEC869577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06" y="571500"/>
            <a:ext cx="11105002" cy="3244697"/>
          </a:xfrm>
          <a:prstGeom prst="rect">
            <a:avLst/>
          </a:prstGeom>
          <a:noFill/>
          <a:extLst>
            <a:ext uri="{909E8E84-426E-40DD-AFC4-6F175D3DCCD1}">
              <a14:hiddenFill xmlns:a14="http://schemas.microsoft.com/office/drawing/2010/main">
                <a:solidFill>
                  <a:srgbClr val="FFFFFF"/>
                </a:solidFill>
              </a14:hiddenFill>
            </a:ext>
          </a:extLst>
        </p:spPr>
      </p:pic>
      <p:pic>
        <p:nvPicPr>
          <p:cNvPr id="4097" name="Image 3">
            <a:extLst>
              <a:ext uri="{FF2B5EF4-FFF2-40B4-BE49-F238E27FC236}">
                <a16:creationId xmlns:a16="http://schemas.microsoft.com/office/drawing/2014/main" xmlns="" id="{D2345C89-FD4B-AA83-4DB3-03A3BDD84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48" t="-1888" r="-2824" b="1259"/>
          <a:stretch>
            <a:fillRect/>
          </a:stretch>
        </p:blipFill>
        <p:spPr bwMode="auto">
          <a:xfrm>
            <a:off x="77118" y="4002680"/>
            <a:ext cx="11839460" cy="256337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36F2780A-0FEE-6876-D84A-FE7CC067C78D}"/>
              </a:ext>
            </a:extLst>
          </p:cNvPr>
          <p:cNvSpPr>
            <a:spLocks noChangeArrowheads="1"/>
          </p:cNvSpPr>
          <p:nvPr/>
        </p:nvSpPr>
        <p:spPr bwMode="auto">
          <a:xfrm>
            <a:off x="0" y="-79176"/>
            <a:ext cx="3748847"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This is the result of </a:t>
            </a:r>
            <a:r>
              <a:rPr kumimoji="0" lang="en-US" altLang="fr-FR" sz="1600" b="1" i="0" u="none" strike="noStrike" cap="none" normalizeH="0" baseline="0" dirty="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dataframe</a:t>
            </a:r>
            <a:r>
              <a:rPr kumimoji="0" lang="en-US" altLang="fr-FR"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conversion.</a:t>
            </a:r>
            <a:endParaRPr kumimoji="0" lang="fr-FR" altLang="fr-FR"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3" name="Rectangle 4">
            <a:extLst>
              <a:ext uri="{FF2B5EF4-FFF2-40B4-BE49-F238E27FC236}">
                <a16:creationId xmlns:a16="http://schemas.microsoft.com/office/drawing/2014/main" xmlns="" id="{3116A64E-1F53-40FC-0E8E-E859959C17DF}"/>
              </a:ext>
            </a:extLst>
          </p:cNvPr>
          <p:cNvSpPr>
            <a:spLocks noChangeArrowheads="1"/>
          </p:cNvSpPr>
          <p:nvPr/>
        </p:nvSpPr>
        <p:spPr bwMode="auto">
          <a:xfrm>
            <a:off x="0" y="29813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5">
            <a:extLst>
              <a:ext uri="{FF2B5EF4-FFF2-40B4-BE49-F238E27FC236}">
                <a16:creationId xmlns:a16="http://schemas.microsoft.com/office/drawing/2014/main" xmlns="" id="{F7D9CA9A-035B-69ED-AE37-C14613E85C50}"/>
              </a:ext>
            </a:extLst>
          </p:cNvPr>
          <p:cNvSpPr>
            <a:spLocks noChangeArrowheads="1"/>
          </p:cNvSpPr>
          <p:nvPr/>
        </p:nvSpPr>
        <p:spPr bwMode="auto">
          <a:xfrm>
            <a:off x="0" y="49625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314290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wipe(down)">
                                      <p:cBhvr>
                                        <p:cTn id="12" dur="500"/>
                                        <p:tgtEl>
                                          <p:spTgt spid="40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097"/>
                                        </p:tgtEl>
                                        <p:attrNameLst>
                                          <p:attrName>style.visibility</p:attrName>
                                        </p:attrNameLst>
                                      </p:cBhvr>
                                      <p:to>
                                        <p:strVal val="visible"/>
                                      </p:to>
                                    </p:set>
                                    <p:animEffect transition="in" filter="wipe(down)">
                                      <p:cBhvr>
                                        <p:cTn id="17" dur="500"/>
                                        <p:tgtEl>
                                          <p:spTgt spid="4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Image 4">
            <a:extLst>
              <a:ext uri="{FF2B5EF4-FFF2-40B4-BE49-F238E27FC236}">
                <a16:creationId xmlns:a16="http://schemas.microsoft.com/office/drawing/2014/main" xmlns="" id="{FEF40404-820B-2539-EC7E-DAFF44A7A3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590" y="165253"/>
            <a:ext cx="11512627" cy="4225772"/>
          </a:xfrm>
          <a:prstGeom prst="rect">
            <a:avLst/>
          </a:prstGeom>
          <a:noFill/>
          <a:extLst>
            <a:ext uri="{909E8E84-426E-40DD-AFC4-6F175D3DCCD1}">
              <a14:hiddenFill xmlns:a14="http://schemas.microsoft.com/office/drawing/2010/main">
                <a:solidFill>
                  <a:srgbClr val="FFFFFF"/>
                </a:solidFill>
              </a14:hiddenFill>
            </a:ext>
          </a:extLst>
        </p:spPr>
      </p:pic>
      <p:pic>
        <p:nvPicPr>
          <p:cNvPr id="5121" name="Image 5">
            <a:extLst>
              <a:ext uri="{FF2B5EF4-FFF2-40B4-BE49-F238E27FC236}">
                <a16:creationId xmlns:a16="http://schemas.microsoft.com/office/drawing/2014/main" xmlns="" id="{8656C755-980F-73A8-DE79-0F90B1EB50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590" y="4848226"/>
            <a:ext cx="11512627" cy="171782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0F4D5229-B52E-7C4E-7C2B-B3FBDAC62611}"/>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4">
            <a:extLst>
              <a:ext uri="{FF2B5EF4-FFF2-40B4-BE49-F238E27FC236}">
                <a16:creationId xmlns:a16="http://schemas.microsoft.com/office/drawing/2014/main" xmlns="" id="{F25CBA3E-830B-F70C-E1A8-DF8CFD24E8BA}"/>
              </a:ext>
            </a:extLst>
          </p:cNvPr>
          <p:cNvSpPr>
            <a:spLocks noChangeArrowheads="1"/>
          </p:cNvSpPr>
          <p:nvPr/>
        </p:nvSpPr>
        <p:spPr bwMode="auto">
          <a:xfrm>
            <a:off x="0" y="43910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5">
            <a:extLst>
              <a:ext uri="{FF2B5EF4-FFF2-40B4-BE49-F238E27FC236}">
                <a16:creationId xmlns:a16="http://schemas.microsoft.com/office/drawing/2014/main" xmlns="" id="{FD93970A-792B-2661-EA77-22676B3FF21A}"/>
              </a:ext>
            </a:extLst>
          </p:cNvPr>
          <p:cNvSpPr>
            <a:spLocks noChangeArrowheads="1"/>
          </p:cNvSpPr>
          <p:nvPr/>
        </p:nvSpPr>
        <p:spPr bwMode="auto">
          <a:xfrm>
            <a:off x="0" y="6000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260035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ipe(down)">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121"/>
                                        </p:tgtEl>
                                        <p:attrNameLst>
                                          <p:attrName>style.visibility</p:attrName>
                                        </p:attrNameLst>
                                      </p:cBhvr>
                                      <p:to>
                                        <p:strVal val="visible"/>
                                      </p:to>
                                    </p:set>
                                    <p:animEffect transition="in" filter="wipe(down)">
                                      <p:cBhvr>
                                        <p:cTn id="12" dur="500"/>
                                        <p:tgtEl>
                                          <p:spTgt spid="5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78B96439-AEF5-0C0D-6E5A-AC2E6FB8B070}"/>
              </a:ext>
            </a:extLst>
          </p:cNvPr>
          <p:cNvSpPr>
            <a:spLocks noGrp="1"/>
          </p:cNvSpPr>
          <p:nvPr>
            <p:ph type="title"/>
          </p:nvPr>
        </p:nvSpPr>
        <p:spPr>
          <a:xfrm>
            <a:off x="114129" y="407622"/>
            <a:ext cx="12077871" cy="5409283"/>
          </a:xfrm>
        </p:spPr>
        <p:txBody>
          <a:bodyPr>
            <a:normAutofit fontScale="90000"/>
          </a:bodyPr>
          <a:lstStyle/>
          <a:p>
            <a:pPr marL="342900" indent="-342900">
              <a:lnSpc>
                <a:spcPct val="107000"/>
              </a:lnSpc>
              <a:spcAft>
                <a:spcPts val="800"/>
              </a:spcAft>
              <a:buSzPts val="1000"/>
              <a:buFont typeface="Symbol" panose="05050102010706020507" pitchFamily="18" charset="2"/>
              <a:buChar char=""/>
              <a:tabLst>
                <a:tab pos="457200" algn="l"/>
              </a:tabLst>
            </a:pPr>
            <a:r>
              <a:rPr lang="en-US" sz="3200" b="1" kern="100" dirty="0">
                <a:latin typeface="Calibri" panose="020F0502020204030204" pitchFamily="34" charset="0"/>
                <a:ea typeface="Calibri" panose="020F0502020204030204" pitchFamily="34" charset="0"/>
                <a:cs typeface="Times New Roman" panose="02020603050405020304" pitchFamily="18" charset="0"/>
              </a:rPr>
              <a:t>HYPOTHESIS </a:t>
            </a:r>
            <a:r>
              <a:rPr lang="en-US" sz="3200" b="1" kern="100" dirty="0" smtClean="0">
                <a:latin typeface="Calibri" panose="020F0502020204030204" pitchFamily="34" charset="0"/>
                <a:ea typeface="Calibri" panose="020F0502020204030204" pitchFamily="34" charset="0"/>
                <a:cs typeface="Times New Roman" panose="02020603050405020304" pitchFamily="18" charset="0"/>
              </a:rPr>
              <a:t>TESTS</a:t>
            </a:r>
            <a:r>
              <a:rPr lang="de-DE" sz="3100" dirty="0"/>
              <a:t/>
            </a:r>
            <a:br>
              <a:rPr lang="de-DE" sz="3100" dirty="0"/>
            </a:br>
            <a:r>
              <a:rPr lang="de-DE" sz="3100" dirty="0" smtClean="0"/>
              <a:t>We </a:t>
            </a:r>
            <a:r>
              <a:rPr lang="de-DE" sz="3100" dirty="0"/>
              <a:t>realize now the normality test </a:t>
            </a:r>
            <a:r>
              <a:rPr lang="de-DE" sz="3100" dirty="0" smtClean="0"/>
              <a:t>to</a:t>
            </a:r>
            <a:r>
              <a:rPr lang="de-DE" sz="3100" dirty="0" smtClean="0"/>
              <a:t> </a:t>
            </a:r>
            <a:r>
              <a:rPr lang="de-DE" sz="3100" dirty="0"/>
              <a:t>verify our hypothesis:</a:t>
            </a:r>
            <a:br>
              <a:rPr lang="de-DE" sz="3100" dirty="0"/>
            </a:br>
            <a:r>
              <a:rPr lang="de-DE" sz="3100" dirty="0"/>
              <a:t/>
            </a:r>
            <a:br>
              <a:rPr lang="de-DE" sz="3100" dirty="0"/>
            </a:br>
            <a:r>
              <a:rPr lang="de-DE" sz="3100" dirty="0"/>
              <a:t/>
            </a:r>
            <a:br>
              <a:rPr lang="de-DE" sz="3100" dirty="0"/>
            </a:br>
            <a:r>
              <a:rPr lang="de-DE" sz="3100" dirty="0"/>
              <a:t> </a:t>
            </a:r>
            <a:r>
              <a:rPr lang="en-US" sz="3100" kern="0" dirty="0">
                <a:effectLst/>
                <a:latin typeface="Times New Roman" panose="02020603050405020304" pitchFamily="18" charset="0"/>
                <a:ea typeface="Times New Roman" panose="02020603050405020304" pitchFamily="18" charset="0"/>
                <a:cs typeface="Times New Roman" panose="02020603050405020304" pitchFamily="18" charset="0"/>
              </a:rPr>
              <a:t>If the p-value &gt; 5%, we accept H₀.</a:t>
            </a:r>
            <a:r>
              <a:rPr lang="fr-FR" sz="3100" kern="100" dirty="0">
                <a:effectLst/>
                <a:latin typeface="Calibri" panose="020F0502020204030204" pitchFamily="34" charset="0"/>
                <a:ea typeface="Calibri" panose="020F0502020204030204" pitchFamily="34" charset="0"/>
                <a:cs typeface="Times New Roman" panose="02020603050405020304" pitchFamily="18" charset="0"/>
              </a:rPr>
              <a:t/>
            </a:r>
            <a:br>
              <a:rPr lang="fr-FR" sz="3100" kern="100" dirty="0">
                <a:effectLst/>
                <a:latin typeface="Calibri" panose="020F0502020204030204" pitchFamily="34" charset="0"/>
                <a:ea typeface="Calibri" panose="020F0502020204030204" pitchFamily="34" charset="0"/>
                <a:cs typeface="Times New Roman" panose="02020603050405020304" pitchFamily="18" charset="0"/>
              </a:rPr>
            </a:br>
            <a:r>
              <a:rPr lang="en-US" sz="3100" kern="0" dirty="0">
                <a:effectLst/>
                <a:latin typeface="Times New Roman" panose="02020603050405020304" pitchFamily="18" charset="0"/>
                <a:ea typeface="Times New Roman" panose="02020603050405020304" pitchFamily="18" charset="0"/>
                <a:cs typeface="Times New Roman" panose="02020603050405020304" pitchFamily="18" charset="0"/>
              </a:rPr>
              <a:t>If the p-value &lt; 5%, we accept H₁.</a:t>
            </a:r>
            <a:r>
              <a:rPr lang="fr-FR" sz="3100" kern="100" dirty="0">
                <a:effectLst/>
                <a:latin typeface="Calibri" panose="020F0502020204030204" pitchFamily="34" charset="0"/>
                <a:ea typeface="Calibri" panose="020F0502020204030204" pitchFamily="34" charset="0"/>
                <a:cs typeface="Times New Roman" panose="02020603050405020304" pitchFamily="18" charset="0"/>
              </a:rPr>
              <a:t/>
            </a:r>
            <a:br>
              <a:rPr lang="fr-FR" sz="3100" kern="100" dirty="0">
                <a:effectLst/>
                <a:latin typeface="Calibri" panose="020F0502020204030204" pitchFamily="34" charset="0"/>
                <a:ea typeface="Calibri" panose="020F0502020204030204" pitchFamily="34" charset="0"/>
                <a:cs typeface="Times New Roman" panose="02020603050405020304" pitchFamily="18" charset="0"/>
              </a:rPr>
            </a:br>
            <a:r>
              <a:rPr lang="en-US" sz="3100" kern="0" dirty="0">
                <a:effectLst/>
                <a:latin typeface="Times New Roman" panose="02020603050405020304" pitchFamily="18" charset="0"/>
                <a:ea typeface="Times New Roman" panose="02020603050405020304" pitchFamily="18" charset="0"/>
                <a:cs typeface="Times New Roman" panose="02020603050405020304" pitchFamily="18" charset="0"/>
              </a:rPr>
              <a:t>Where:</a:t>
            </a:r>
            <a:r>
              <a:rPr lang="fr-FR" sz="3100" kern="100" dirty="0">
                <a:effectLst/>
                <a:latin typeface="Calibri" panose="020F0502020204030204" pitchFamily="34" charset="0"/>
                <a:ea typeface="Calibri" panose="020F0502020204030204" pitchFamily="34" charset="0"/>
                <a:cs typeface="Times New Roman" panose="02020603050405020304" pitchFamily="18" charset="0"/>
              </a:rPr>
              <a:t/>
            </a:r>
            <a:br>
              <a:rPr lang="fr-FR" sz="3100" kern="100" dirty="0">
                <a:effectLst/>
                <a:latin typeface="Calibri" panose="020F0502020204030204" pitchFamily="34" charset="0"/>
                <a:ea typeface="Calibri" panose="020F0502020204030204" pitchFamily="34" charset="0"/>
                <a:cs typeface="Times New Roman" panose="02020603050405020304" pitchFamily="18" charset="0"/>
              </a:rPr>
            </a:br>
            <a:r>
              <a:rPr lang="en-US" sz="3100" b="1" kern="0" dirty="0">
                <a:effectLst/>
                <a:latin typeface="Times New Roman" panose="02020603050405020304" pitchFamily="18" charset="0"/>
                <a:ea typeface="Times New Roman" panose="02020603050405020304" pitchFamily="18" charset="0"/>
                <a:cs typeface="Times New Roman" panose="02020603050405020304" pitchFamily="18" charset="0"/>
              </a:rPr>
              <a:t>H₀ (Null Hypothesis):</a:t>
            </a:r>
            <a:r>
              <a:rPr lang="en-US" sz="3100" kern="0" dirty="0">
                <a:effectLst/>
                <a:latin typeface="Times New Roman" panose="02020603050405020304" pitchFamily="18" charset="0"/>
                <a:ea typeface="Times New Roman" panose="02020603050405020304" pitchFamily="18" charset="0"/>
                <a:cs typeface="Times New Roman" panose="02020603050405020304" pitchFamily="18" charset="0"/>
              </a:rPr>
              <a:t> There is no significant difference between the distribution and </a:t>
            </a:r>
            <a:r>
              <a:rPr lang="en-US" sz="3100" kern="0" dirty="0">
                <a:latin typeface="Times New Roman" panose="02020603050405020304" pitchFamily="18" charset="0"/>
                <a:ea typeface="Times New Roman" panose="02020603050405020304" pitchFamily="18" charset="0"/>
                <a:cs typeface="Times New Roman" panose="02020603050405020304" pitchFamily="18" charset="0"/>
              </a:rPr>
              <a:t>the normality </a:t>
            </a:r>
            <a:r>
              <a:rPr lang="en-US" sz="3100" kern="0" dirty="0">
                <a:effectLst/>
                <a:latin typeface="Times New Roman" panose="02020603050405020304" pitchFamily="18" charset="0"/>
                <a:ea typeface="Times New Roman" panose="02020603050405020304" pitchFamily="18" charset="0"/>
                <a:cs typeface="Times New Roman" panose="02020603050405020304" pitchFamily="18" charset="0"/>
              </a:rPr>
              <a:t>, meaning the null hypothesis is not rejected.</a:t>
            </a:r>
            <a:r>
              <a:rPr lang="fr-FR" sz="3100" kern="100" dirty="0">
                <a:effectLst/>
                <a:latin typeface="Calibri" panose="020F0502020204030204" pitchFamily="34" charset="0"/>
                <a:ea typeface="Calibri" panose="020F0502020204030204" pitchFamily="34" charset="0"/>
                <a:cs typeface="Times New Roman" panose="02020603050405020304" pitchFamily="18" charset="0"/>
              </a:rPr>
              <a:t/>
            </a:r>
            <a:br>
              <a:rPr lang="fr-FR" sz="3100" kern="100" dirty="0">
                <a:effectLst/>
                <a:latin typeface="Calibri" panose="020F0502020204030204" pitchFamily="34" charset="0"/>
                <a:ea typeface="Calibri" panose="020F0502020204030204" pitchFamily="34" charset="0"/>
                <a:cs typeface="Times New Roman" panose="02020603050405020304" pitchFamily="18" charset="0"/>
              </a:rPr>
            </a:br>
            <a:r>
              <a:rPr lang="en-US" sz="3100" b="1" kern="0" dirty="0">
                <a:effectLst/>
                <a:latin typeface="Times New Roman" panose="02020603050405020304" pitchFamily="18" charset="0"/>
                <a:ea typeface="Times New Roman" panose="02020603050405020304" pitchFamily="18" charset="0"/>
                <a:cs typeface="Times New Roman" panose="02020603050405020304" pitchFamily="18" charset="0"/>
              </a:rPr>
              <a:t>H₁ (Alternative Hypothesis):</a:t>
            </a:r>
            <a:r>
              <a:rPr lang="en-US" sz="3100" kern="0" dirty="0">
                <a:effectLst/>
                <a:latin typeface="Times New Roman" panose="02020603050405020304" pitchFamily="18" charset="0"/>
                <a:ea typeface="Times New Roman" panose="02020603050405020304" pitchFamily="18" charset="0"/>
                <a:cs typeface="Times New Roman" panose="02020603050405020304" pitchFamily="18" charset="0"/>
              </a:rPr>
              <a:t> There is a significant difference between the distribution and the normality, meaning we reject the null hypothesis.</a:t>
            </a:r>
            <a:r>
              <a:rPr lang="fr-FR" sz="1600" kern="100" dirty="0">
                <a:effectLst/>
                <a:latin typeface="Calibri" panose="020F0502020204030204" pitchFamily="34" charset="0"/>
                <a:ea typeface="Calibri" panose="020F0502020204030204" pitchFamily="34" charset="0"/>
                <a:cs typeface="Times New Roman" panose="02020603050405020304" pitchFamily="18" charset="0"/>
              </a:rPr>
              <a:t/>
            </a:r>
            <a:br>
              <a:rPr lang="fr-FR" sz="1600" kern="100" dirty="0">
                <a:effectLst/>
                <a:latin typeface="Calibri" panose="020F0502020204030204" pitchFamily="34" charset="0"/>
                <a:ea typeface="Calibri" panose="020F0502020204030204" pitchFamily="34" charset="0"/>
                <a:cs typeface="Times New Roman" panose="02020603050405020304" pitchFamily="18" charset="0"/>
              </a:rPr>
            </a:br>
            <a:r>
              <a:rPr lang="fr-FR" sz="3100" kern="100" dirty="0">
                <a:effectLst/>
                <a:latin typeface="Calibri" panose="020F0502020204030204" pitchFamily="34" charset="0"/>
                <a:ea typeface="Calibri" panose="020F0502020204030204" pitchFamily="34" charset="0"/>
                <a:cs typeface="Times New Roman" panose="02020603050405020304" pitchFamily="18" charset="0"/>
              </a:rPr>
              <a:t>We</a:t>
            </a:r>
            <a:r>
              <a:rPr lang="fr-FR" sz="3100" kern="100" dirty="0">
                <a:latin typeface="Calibri" panose="020F0502020204030204" pitchFamily="34" charset="0"/>
                <a:ea typeface="Calibri" panose="020F0502020204030204" pitchFamily="34" charset="0"/>
                <a:cs typeface="Times New Roman" panose="02020603050405020304" pitchFamily="18" charset="0"/>
              </a:rPr>
              <a:t> </a:t>
            </a:r>
            <a:r>
              <a:rPr lang="fr-FR" sz="3100" kern="100" dirty="0" err="1">
                <a:latin typeface="Calibri" panose="020F0502020204030204" pitchFamily="34" charset="0"/>
                <a:ea typeface="Calibri" panose="020F0502020204030204" pitchFamily="34" charset="0"/>
                <a:cs typeface="Times New Roman" panose="02020603050405020304" pitchFamily="18" charset="0"/>
              </a:rPr>
              <a:t>will</a:t>
            </a:r>
            <a:r>
              <a:rPr lang="fr-FR" sz="3100" kern="100" dirty="0">
                <a:latin typeface="Calibri" panose="020F0502020204030204" pitchFamily="34" charset="0"/>
                <a:ea typeface="Calibri" panose="020F0502020204030204" pitchFamily="34" charset="0"/>
                <a:cs typeface="Times New Roman" panose="02020603050405020304" pitchFamily="18" charset="0"/>
              </a:rPr>
              <a:t> use </a:t>
            </a:r>
            <a:r>
              <a:rPr lang="fr-FR" sz="3100" kern="100" dirty="0" err="1">
                <a:latin typeface="Calibri" panose="020F0502020204030204" pitchFamily="34" charset="0"/>
                <a:ea typeface="Calibri" panose="020F0502020204030204" pitchFamily="34" charset="0"/>
                <a:cs typeface="Times New Roman" panose="02020603050405020304" pitchFamily="18" charset="0"/>
              </a:rPr>
              <a:t>shapiro.test</a:t>
            </a:r>
            <a:r>
              <a:rPr lang="fr-FR" sz="3100" kern="100" dirty="0">
                <a:latin typeface="Calibri" panose="020F0502020204030204" pitchFamily="34" charset="0"/>
                <a:ea typeface="Calibri" panose="020F0502020204030204" pitchFamily="34" charset="0"/>
                <a:cs typeface="Times New Roman" panose="02020603050405020304" pitchFamily="18" charset="0"/>
              </a:rPr>
              <a:t>()</a:t>
            </a:r>
            <a:endParaRPr lang="fr-FR" sz="3100" dirty="0"/>
          </a:p>
        </p:txBody>
      </p:sp>
    </p:spTree>
    <p:extLst>
      <p:ext uri="{BB962C8B-B14F-4D97-AF65-F5344CB8AC3E}">
        <p14:creationId xmlns:p14="http://schemas.microsoft.com/office/powerpoint/2010/main" val="1992857120"/>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xmlns="" id="{31B4E020-FE84-45A2-2EF8-F82F607267B1}"/>
              </a:ext>
            </a:extLst>
          </p:cNvPr>
          <p:cNvPicPr>
            <a:picLocks noChangeAspect="1"/>
          </p:cNvPicPr>
          <p:nvPr/>
        </p:nvPicPr>
        <p:blipFill>
          <a:blip r:embed="rId2"/>
          <a:stretch>
            <a:fillRect/>
          </a:stretch>
        </p:blipFill>
        <p:spPr>
          <a:xfrm>
            <a:off x="-2" y="0"/>
            <a:ext cx="12192000" cy="2143125"/>
          </a:xfrm>
          <a:prstGeom prst="rect">
            <a:avLst/>
          </a:prstGeom>
        </p:spPr>
      </p:pic>
      <p:pic>
        <p:nvPicPr>
          <p:cNvPr id="6" name="Image 5">
            <a:extLst>
              <a:ext uri="{FF2B5EF4-FFF2-40B4-BE49-F238E27FC236}">
                <a16:creationId xmlns:a16="http://schemas.microsoft.com/office/drawing/2014/main" xmlns="" id="{242E3DA4-C25B-862A-6986-F8CBB54A87F7}"/>
              </a:ext>
            </a:extLst>
          </p:cNvPr>
          <p:cNvPicPr>
            <a:picLocks noChangeAspect="1"/>
          </p:cNvPicPr>
          <p:nvPr/>
        </p:nvPicPr>
        <p:blipFill>
          <a:blip r:embed="rId3"/>
          <a:stretch>
            <a:fillRect/>
          </a:stretch>
        </p:blipFill>
        <p:spPr>
          <a:xfrm>
            <a:off x="-1" y="3778786"/>
            <a:ext cx="12191999" cy="3079214"/>
          </a:xfrm>
          <a:prstGeom prst="rect">
            <a:avLst/>
          </a:prstGeom>
        </p:spPr>
      </p:pic>
      <p:sp>
        <p:nvSpPr>
          <p:cNvPr id="7" name="Titre 6">
            <a:extLst>
              <a:ext uri="{FF2B5EF4-FFF2-40B4-BE49-F238E27FC236}">
                <a16:creationId xmlns:a16="http://schemas.microsoft.com/office/drawing/2014/main" xmlns="" id="{91808FA3-244B-3493-E7B0-B2367F24D0F8}"/>
              </a:ext>
            </a:extLst>
          </p:cNvPr>
          <p:cNvSpPr>
            <a:spLocks noGrp="1"/>
          </p:cNvSpPr>
          <p:nvPr>
            <p:ph type="title"/>
          </p:nvPr>
        </p:nvSpPr>
        <p:spPr>
          <a:xfrm>
            <a:off x="202264" y="2438769"/>
            <a:ext cx="8911687" cy="1280890"/>
          </a:xfrm>
        </p:spPr>
        <p:txBody>
          <a:bodyPr/>
          <a:lstStyle/>
          <a:p>
            <a:r>
              <a:rPr lang="de-DE" dirty="0"/>
              <a:t>We </a:t>
            </a:r>
            <a:r>
              <a:rPr lang="de-DE" dirty="0" err="1"/>
              <a:t>notice</a:t>
            </a:r>
            <a:r>
              <a:rPr lang="de-DE" dirty="0"/>
              <a:t> </a:t>
            </a:r>
            <a:r>
              <a:rPr lang="de-DE" dirty="0" err="1"/>
              <a:t>thes</a:t>
            </a:r>
            <a:r>
              <a:rPr lang="de-DE" dirty="0"/>
              <a:t> </a:t>
            </a:r>
            <a:r>
              <a:rPr lang="de-DE" dirty="0" err="1"/>
              <a:t>results</a:t>
            </a:r>
            <a:r>
              <a:rPr lang="de-DE" dirty="0"/>
              <a:t> :</a:t>
            </a:r>
            <a:endParaRPr lang="fr-FR" dirty="0"/>
          </a:p>
        </p:txBody>
      </p:sp>
    </p:spTree>
    <p:extLst>
      <p:ext uri="{BB962C8B-B14F-4D97-AF65-F5344CB8AC3E}">
        <p14:creationId xmlns:p14="http://schemas.microsoft.com/office/powerpoint/2010/main" val="3394762631"/>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xmlns="" id="{3EB53770-6735-B7CF-31CC-0AEEF16DA95B}"/>
              </a:ext>
            </a:extLst>
          </p:cNvPr>
          <p:cNvPicPr>
            <a:picLocks noChangeAspect="1"/>
          </p:cNvPicPr>
          <p:nvPr/>
        </p:nvPicPr>
        <p:blipFill>
          <a:blip r:embed="rId2"/>
          <a:stretch>
            <a:fillRect/>
          </a:stretch>
        </p:blipFill>
        <p:spPr>
          <a:xfrm>
            <a:off x="264405" y="275422"/>
            <a:ext cx="11721948" cy="6400800"/>
          </a:xfrm>
          <a:prstGeom prst="rect">
            <a:avLst/>
          </a:prstGeom>
        </p:spPr>
      </p:pic>
    </p:spTree>
    <p:extLst>
      <p:ext uri="{BB962C8B-B14F-4D97-AF65-F5344CB8AC3E}">
        <p14:creationId xmlns:p14="http://schemas.microsoft.com/office/powerpoint/2010/main" val="864466031"/>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Espace réservé du contenu 6">
            <a:extLst>
              <a:ext uri="{FF2B5EF4-FFF2-40B4-BE49-F238E27FC236}">
                <a16:creationId xmlns:a16="http://schemas.microsoft.com/office/drawing/2014/main" xmlns="" id="{530AB295-DF33-A071-8D4F-4B347D0390A3}"/>
              </a:ext>
            </a:extLst>
          </p:cNvPr>
          <p:cNvGraphicFramePr>
            <a:graphicFrameLocks/>
          </p:cNvGraphicFramePr>
          <p:nvPr>
            <p:extLst>
              <p:ext uri="{D42A27DB-BD31-4B8C-83A1-F6EECF244321}">
                <p14:modId xmlns:p14="http://schemas.microsoft.com/office/powerpoint/2010/main" val="934400650"/>
              </p:ext>
            </p:extLst>
          </p:nvPr>
        </p:nvGraphicFramePr>
        <p:xfrm>
          <a:off x="121186" y="143219"/>
          <a:ext cx="11843132" cy="6510969"/>
        </p:xfrm>
        <a:graphic>
          <a:graphicData uri="http://schemas.openxmlformats.org/drawingml/2006/table">
            <a:tbl>
              <a:tblPr firstRow="1" bandRow="1">
                <a:tableStyleId>{5C22544A-7EE6-4342-B048-85BDC9FD1C3A}</a:tableStyleId>
              </a:tblPr>
              <a:tblGrid>
                <a:gridCol w="2960783">
                  <a:extLst>
                    <a:ext uri="{9D8B030D-6E8A-4147-A177-3AD203B41FA5}">
                      <a16:colId xmlns:a16="http://schemas.microsoft.com/office/drawing/2014/main" xmlns="" val="3452041381"/>
                    </a:ext>
                  </a:extLst>
                </a:gridCol>
                <a:gridCol w="2960783">
                  <a:extLst>
                    <a:ext uri="{9D8B030D-6E8A-4147-A177-3AD203B41FA5}">
                      <a16:colId xmlns:a16="http://schemas.microsoft.com/office/drawing/2014/main" xmlns="" val="1019902722"/>
                    </a:ext>
                  </a:extLst>
                </a:gridCol>
                <a:gridCol w="2960783">
                  <a:extLst>
                    <a:ext uri="{9D8B030D-6E8A-4147-A177-3AD203B41FA5}">
                      <a16:colId xmlns:a16="http://schemas.microsoft.com/office/drawing/2014/main" xmlns="" val="3667754451"/>
                    </a:ext>
                  </a:extLst>
                </a:gridCol>
                <a:gridCol w="2960783">
                  <a:extLst>
                    <a:ext uri="{9D8B030D-6E8A-4147-A177-3AD203B41FA5}">
                      <a16:colId xmlns:a16="http://schemas.microsoft.com/office/drawing/2014/main" xmlns="" val="4075761614"/>
                    </a:ext>
                  </a:extLst>
                </a:gridCol>
              </a:tblGrid>
              <a:tr h="904967">
                <a:tc>
                  <a:txBody>
                    <a:bodyPr/>
                    <a:lstStyle/>
                    <a:p>
                      <a:r>
                        <a:rPr lang="fr-FR" dirty="0"/>
                        <a:t>Concept</a:t>
                      </a:r>
                    </a:p>
                  </a:txBody>
                  <a:tcPr/>
                </a:tc>
                <a:tc>
                  <a:txBody>
                    <a:bodyPr/>
                    <a:lstStyle/>
                    <a:p>
                      <a:r>
                        <a:rPr lang="fr-FR" dirty="0" err="1"/>
                        <a:t>Definition</a:t>
                      </a:r>
                      <a:endParaRPr lang="fr-FR" dirty="0"/>
                    </a:p>
                  </a:txBody>
                  <a:tcPr/>
                </a:tc>
                <a:tc>
                  <a:txBody>
                    <a:bodyPr/>
                    <a:lstStyle/>
                    <a:p>
                      <a:r>
                        <a:rPr lang="fr-FR" dirty="0" err="1"/>
                        <a:t>Author</a:t>
                      </a:r>
                      <a:endParaRPr lang="fr-FR" dirty="0"/>
                    </a:p>
                  </a:txBody>
                  <a:tcPr/>
                </a:tc>
                <a:tc>
                  <a:txBody>
                    <a:bodyPr/>
                    <a:lstStyle/>
                    <a:p>
                      <a:r>
                        <a:rPr lang="fr-FR" dirty="0"/>
                        <a:t>Source</a:t>
                      </a:r>
                    </a:p>
                  </a:txBody>
                  <a:tcPr/>
                </a:tc>
                <a:extLst>
                  <a:ext uri="{0D108BD9-81ED-4DB2-BD59-A6C34878D82A}">
                    <a16:rowId xmlns:a16="http://schemas.microsoft.com/office/drawing/2014/main" xmlns="" val="4109877137"/>
                  </a:ext>
                </a:extLst>
              </a:tr>
              <a:tr h="2348460">
                <a:tc>
                  <a:txBody>
                    <a:bodyPr/>
                    <a:lstStyle/>
                    <a:p>
                      <a:r>
                        <a:rPr lang="en-US" sz="1800" b="1" kern="1200" dirty="0">
                          <a:solidFill>
                            <a:schemeClr val="dk1"/>
                          </a:solidFill>
                          <a:effectLst/>
                          <a:latin typeface="+mn-lt"/>
                          <a:ea typeface="+mn-ea"/>
                          <a:cs typeface="+mn-cs"/>
                        </a:rPr>
                        <a:t>Employability</a:t>
                      </a:r>
                      <a:endParaRPr lang="fr-FR" dirty="0"/>
                    </a:p>
                  </a:txBody>
                  <a:tcPr/>
                </a:tc>
                <a:tc>
                  <a:txBody>
                    <a:bodyPr/>
                    <a:lstStyle/>
                    <a:p>
                      <a:r>
                        <a:rPr lang="en-US" sz="1600" dirty="0"/>
                        <a:t>"Employability refers to the skills of employees and the human resource management conditions enabling them to access employment, either within or outside their company, within favorable timeframes and conditions."</a:t>
                      </a:r>
                      <a:endParaRPr lang="fr-FR" sz="1600" dirty="0"/>
                    </a:p>
                  </a:txBody>
                  <a:tcPr/>
                </a:tc>
                <a:tc>
                  <a:txBody>
                    <a:bodyPr/>
                    <a:lstStyle/>
                    <a:p>
                      <a:r>
                        <a:rPr lang="en-US" sz="1800" b="1" kern="1200" dirty="0" err="1">
                          <a:solidFill>
                            <a:schemeClr val="dk1"/>
                          </a:solidFill>
                          <a:effectLst/>
                          <a:latin typeface="+mn-lt"/>
                          <a:ea typeface="+mn-ea"/>
                          <a:cs typeface="+mn-cs"/>
                        </a:rPr>
                        <a:t>Finot</a:t>
                      </a:r>
                      <a:endParaRPr lang="fr-FR" dirty="0"/>
                    </a:p>
                  </a:txBody>
                  <a:tcPr/>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www.africanscientificjournal.com</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496600130"/>
                  </a:ext>
                </a:extLst>
              </a:tr>
              <a:tr h="3257542">
                <a:tc>
                  <a:txBody>
                    <a:bodyPr/>
                    <a:lstStyle/>
                    <a:p>
                      <a:r>
                        <a:rPr lang="en-US" sz="1800" b="1" kern="1200" dirty="0">
                          <a:solidFill>
                            <a:schemeClr val="dk1"/>
                          </a:solidFill>
                          <a:effectLst/>
                          <a:latin typeface="+mn-lt"/>
                          <a:ea typeface="+mn-ea"/>
                          <a:cs typeface="+mn-cs"/>
                        </a:rPr>
                        <a:t>Employability</a:t>
                      </a:r>
                      <a:endParaRPr lang="fr-FR" dirty="0"/>
                    </a:p>
                  </a:txBody>
                  <a:tcPr/>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"The second vision, called initiative employability, which interests us most in this research, makes the individual the main actor in maintaining and developing their employability. In this individual perspective, employability seeks to materialize 'the individual capacity to maintain oneself in a state of being able to find another job than one's current position, whether within or outside the currently practiced profession'"</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err="1">
                          <a:effectLst/>
                          <a:latin typeface="Calibri" panose="020F0502020204030204" pitchFamily="34" charset="0"/>
                          <a:ea typeface="Calibri" panose="020F0502020204030204" pitchFamily="34" charset="0"/>
                          <a:cs typeface="Times New Roman" panose="02020603050405020304" pitchFamily="18" charset="0"/>
                        </a:rPr>
                        <a:t>Pelosse</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www.africanscientificjournal.com</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9327986"/>
                  </a:ext>
                </a:extLst>
              </a:tr>
            </a:tbl>
          </a:graphicData>
        </a:graphic>
      </p:graphicFrame>
    </p:spTree>
    <p:extLst>
      <p:ext uri="{BB962C8B-B14F-4D97-AF65-F5344CB8AC3E}">
        <p14:creationId xmlns:p14="http://schemas.microsoft.com/office/powerpoint/2010/main" val="48523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068" y="698975"/>
            <a:ext cx="9745132" cy="1062091"/>
          </a:xfrm>
          <a:prstGeom prst="rect">
            <a:avLst/>
          </a:prstGeom>
        </p:spPr>
      </p:pic>
      <p:sp>
        <p:nvSpPr>
          <p:cNvPr id="3" name="Titre 2"/>
          <p:cNvSpPr>
            <a:spLocks noGrp="1"/>
          </p:cNvSpPr>
          <p:nvPr>
            <p:ph type="title"/>
          </p:nvPr>
        </p:nvSpPr>
        <p:spPr>
          <a:xfrm>
            <a:off x="59267" y="84667"/>
            <a:ext cx="12073465" cy="6620933"/>
          </a:xfrm>
        </p:spPr>
        <p:txBody>
          <a:bodyPr>
            <a:normAutofit fontScale="90000"/>
          </a:bodyPr>
          <a:lstStyle/>
          <a:p>
            <a:r>
              <a:rPr lang="fr-FR" dirty="0" smtClean="0"/>
              <a:t>Conclusion:                                                                          </a:t>
            </a:r>
            <a:br>
              <a:rPr lang="fr-FR" dirty="0" smtClean="0"/>
            </a:br>
            <a:r>
              <a:rPr lang="fr-FR" dirty="0"/>
              <a:t/>
            </a:r>
            <a:br>
              <a:rPr lang="fr-FR" dirty="0"/>
            </a:br>
            <a:r>
              <a:rPr lang="fr-FR" dirty="0" smtClean="0"/>
              <a:t/>
            </a:r>
            <a:br>
              <a:rPr lang="fr-FR" dirty="0" smtClean="0"/>
            </a:br>
            <a:r>
              <a:rPr lang="fr-FR" dirty="0"/>
              <a:t/>
            </a:r>
            <a:br>
              <a:rPr lang="fr-FR" dirty="0"/>
            </a:br>
            <a:r>
              <a:rPr lang="fr-FR" dirty="0" smtClean="0"/>
              <a:t>like parametic test we have:</a:t>
            </a:r>
            <a:br>
              <a:rPr lang="fr-FR" dirty="0" smtClean="0"/>
            </a:br>
            <a:r>
              <a:rPr lang="fr-FR" dirty="0" smtClean="0"/>
              <a:t>-student test: syntaxe t.test(),</a:t>
            </a:r>
            <a:r>
              <a:rPr lang="en-US" dirty="0"/>
              <a:t> It is used to compare the means of two groups or to compare an observed mean to a hypothesized value, provided that the data follows a normal distribution</a:t>
            </a:r>
            <a:r>
              <a:rPr lang="fr-FR" dirty="0" smtClean="0"/>
              <a:t/>
            </a:r>
            <a:br>
              <a:rPr lang="fr-FR" dirty="0" smtClean="0"/>
            </a:br>
            <a:r>
              <a:rPr lang="fr-FR" dirty="0"/>
              <a:t/>
            </a:r>
            <a:br>
              <a:rPr lang="fr-FR" dirty="0"/>
            </a:br>
            <a:r>
              <a:rPr lang="fr-FR" dirty="0" smtClean="0"/>
              <a:t>Also we can</a:t>
            </a:r>
            <a:r>
              <a:rPr lang="fr-FR" dirty="0"/>
              <a:t> do a Non-</a:t>
            </a:r>
            <a:r>
              <a:rPr lang="fr-FR" dirty="0" err="1"/>
              <a:t>parametric</a:t>
            </a:r>
            <a:r>
              <a:rPr lang="fr-FR" dirty="0"/>
              <a:t> </a:t>
            </a:r>
            <a:r>
              <a:rPr lang="fr-FR" dirty="0" smtClean="0"/>
              <a:t>test on the others items because their data don’t have a normal distribution.</a:t>
            </a:r>
            <a:endParaRPr lang="fr-FR" dirty="0"/>
          </a:p>
        </p:txBody>
      </p:sp>
      <p:pic>
        <p:nvPicPr>
          <p:cNvPr id="4" name="Image 3"/>
          <p:cNvPicPr>
            <a:picLocks noChangeAspect="1"/>
          </p:cNvPicPr>
          <p:nvPr/>
        </p:nvPicPr>
        <p:blipFill>
          <a:blip r:embed="rId4"/>
          <a:stretch>
            <a:fillRect/>
          </a:stretch>
        </p:blipFill>
        <p:spPr>
          <a:xfrm>
            <a:off x="364069" y="698975"/>
            <a:ext cx="9914464" cy="1331257"/>
          </a:xfrm>
          <a:prstGeom prst="rect">
            <a:avLst/>
          </a:prstGeom>
        </p:spPr>
      </p:pic>
    </p:spTree>
    <p:extLst>
      <p:ext uri="{BB962C8B-B14F-4D97-AF65-F5344CB8AC3E}">
        <p14:creationId xmlns:p14="http://schemas.microsoft.com/office/powerpoint/2010/main" val="2626803827"/>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1600" y="0"/>
            <a:ext cx="11403011" cy="4495800"/>
          </a:xfrm>
        </p:spPr>
        <p:txBody>
          <a:bodyPr/>
          <a:lstStyle/>
          <a:p>
            <a:r>
              <a:rPr lang="fr-FR" dirty="0" smtClean="0"/>
              <a:t>For example </a:t>
            </a:r>
            <a:r>
              <a:rPr lang="en-US" dirty="0"/>
              <a:t>the </a:t>
            </a:r>
            <a:r>
              <a:rPr lang="en-US" b="1" dirty="0" err="1"/>
              <a:t>Kruskal</a:t>
            </a:r>
            <a:r>
              <a:rPr lang="en-US" b="1" dirty="0"/>
              <a:t>-Wallis H test</a:t>
            </a:r>
            <a:r>
              <a:rPr lang="en-US" dirty="0"/>
              <a:t>, which is used to compare the distributions of more than two independent groups</a:t>
            </a:r>
            <a:r>
              <a:rPr lang="en-US" dirty="0" smtClean="0"/>
              <a:t>.</a:t>
            </a:r>
            <a:br>
              <a:rPr lang="en-US" dirty="0" smtClean="0"/>
            </a:br>
            <a:r>
              <a:rPr lang="en-US" dirty="0" smtClean="0"/>
              <a:t>Syntax: </a:t>
            </a:r>
            <a:r>
              <a:rPr lang="fr-FR" dirty="0" err="1"/>
              <a:t>kruskal.test</a:t>
            </a:r>
            <a:r>
              <a:rPr lang="fr-FR" dirty="0"/>
              <a:t>(</a:t>
            </a:r>
            <a:r>
              <a:rPr lang="fr-FR" dirty="0" err="1"/>
              <a:t>list</a:t>
            </a:r>
            <a:r>
              <a:rPr lang="fr-FR" dirty="0"/>
              <a:t>(</a:t>
            </a:r>
            <a:r>
              <a:rPr lang="fr-FR" dirty="0" err="1"/>
              <a:t>group_a</a:t>
            </a:r>
            <a:r>
              <a:rPr lang="fr-FR" dirty="0"/>
              <a:t>, </a:t>
            </a:r>
            <a:r>
              <a:rPr lang="fr-FR" dirty="0" err="1"/>
              <a:t>group_b</a:t>
            </a:r>
            <a:r>
              <a:rPr lang="fr-FR" dirty="0"/>
              <a:t>, </a:t>
            </a:r>
            <a:r>
              <a:rPr lang="fr-FR" dirty="0" err="1"/>
              <a:t>group_c</a:t>
            </a:r>
            <a:r>
              <a:rPr lang="fr-FR" dirty="0"/>
              <a:t>))</a:t>
            </a:r>
          </a:p>
        </p:txBody>
      </p:sp>
    </p:spTree>
    <p:extLst>
      <p:ext uri="{BB962C8B-B14F-4D97-AF65-F5344CB8AC3E}">
        <p14:creationId xmlns:p14="http://schemas.microsoft.com/office/powerpoint/2010/main" val="404793627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5932095A-DD36-FF45-B396-68199C7EE1D9}"/>
              </a:ext>
            </a:extLst>
          </p:cNvPr>
          <p:cNvSpPr txBox="1"/>
          <p:nvPr/>
        </p:nvSpPr>
        <p:spPr>
          <a:xfrm>
            <a:off x="110066" y="598311"/>
            <a:ext cx="12191999" cy="4293483"/>
          </a:xfrm>
          <a:prstGeom prst="rect">
            <a:avLst/>
          </a:prstGeom>
          <a:noFill/>
        </p:spPr>
        <p:txBody>
          <a:bodyPr wrap="square">
            <a:spAutoFit/>
          </a:bodyPr>
          <a:lstStyle/>
          <a:p>
            <a:pPr>
              <a:lnSpc>
                <a:spcPct val="107000"/>
              </a:lnSpc>
              <a:spcAft>
                <a:spcPts val="800"/>
              </a:spcAft>
            </a:pPr>
            <a:r>
              <a:rPr lang="en-US" sz="2800" kern="100" dirty="0" smtClean="0">
                <a:effectLst/>
                <a:latin typeface="Calibri" panose="020F0502020204030204" pitchFamily="34" charset="0"/>
                <a:ea typeface="Calibri" panose="020F0502020204030204" pitchFamily="34" charset="0"/>
                <a:cs typeface="Times New Roman" panose="02020603050405020304" pitchFamily="18" charset="0"/>
              </a:rPr>
              <a:t>NOW WE </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REALIZE THE </a:t>
            </a:r>
            <a:r>
              <a:rPr lang="en-US" sz="2800" kern="100" dirty="0" err="1">
                <a:effectLst/>
                <a:latin typeface="Calibri" panose="020F0502020204030204" pitchFamily="34" charset="0"/>
                <a:ea typeface="Calibri" panose="020F0502020204030204" pitchFamily="34" charset="0"/>
                <a:cs typeface="Times New Roman" panose="02020603050405020304" pitchFamily="18" charset="0"/>
              </a:rPr>
              <a:t>khi-deux</a:t>
            </a:r>
            <a:r>
              <a:rPr lang="en-US" sz="2800" kern="100" dirty="0">
                <a:effectLst/>
                <a:latin typeface="Calibri" panose="020F0502020204030204" pitchFamily="34" charset="0"/>
                <a:ea typeface="Calibri" panose="020F0502020204030204" pitchFamily="34" charset="0"/>
                <a:cs typeface="Times New Roman" panose="02020603050405020304" pitchFamily="18" charset="0"/>
              </a:rPr>
              <a:t> TEST :</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If the p-value &gt; 5%, we accept H₀.</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If the p-value &lt; 5%, we accept H₁.</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Where:</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H₀ (Null Hypothesis):</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There is no significant difference between the theoretical and observed frequencies, meaning the null hypothesis is not rejected.</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n-US" sz="2800" b="1" kern="0" dirty="0">
                <a:effectLst/>
                <a:latin typeface="Times New Roman" panose="02020603050405020304" pitchFamily="18" charset="0"/>
                <a:ea typeface="Times New Roman" panose="02020603050405020304" pitchFamily="18" charset="0"/>
                <a:cs typeface="Times New Roman" panose="02020603050405020304" pitchFamily="18" charset="0"/>
              </a:rPr>
              <a:t>H₁ (Alternative Hypothesis):</a:t>
            </a:r>
            <a:r>
              <a:rPr lang="en-US" sz="2800" kern="0" dirty="0">
                <a:effectLst/>
                <a:latin typeface="Times New Roman" panose="02020603050405020304" pitchFamily="18" charset="0"/>
                <a:ea typeface="Times New Roman" panose="02020603050405020304" pitchFamily="18" charset="0"/>
                <a:cs typeface="Times New Roman" panose="02020603050405020304" pitchFamily="18" charset="0"/>
              </a:rPr>
              <a:t> There is a significant difference between the theoretical and observed frequencies, meaning we reject the null hypothesis.</a:t>
            </a:r>
            <a:endParaRPr lang="fr-FR" sz="2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08850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xmlns="" id="{4DAD17FA-159B-712F-93A1-FE6178A085FF}"/>
            </a:ext>
          </a:extLst>
        </p:cNvPr>
        <p:cNvGrpSpPr/>
        <p:nvPr/>
      </p:nvGrpSpPr>
      <p:grpSpPr>
        <a:xfrm>
          <a:off x="0" y="0"/>
          <a:ext cx="0" cy="0"/>
          <a:chOff x="0" y="0"/>
          <a:chExt cx="0" cy="0"/>
        </a:xfrm>
      </p:grpSpPr>
      <p:pic>
        <p:nvPicPr>
          <p:cNvPr id="2" name="Image 1">
            <a:extLst>
              <a:ext uri="{FF2B5EF4-FFF2-40B4-BE49-F238E27FC236}">
                <a16:creationId xmlns:a16="http://schemas.microsoft.com/office/drawing/2014/main" xmlns="" id="{CBA554D5-BC41-08A4-7AFB-4BB813AA71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568" y="539827"/>
            <a:ext cx="10069417" cy="5563518"/>
          </a:xfrm>
          <a:prstGeom prst="rect">
            <a:avLst/>
          </a:prstGeom>
          <a:noFill/>
          <a:ln>
            <a:noFill/>
          </a:ln>
        </p:spPr>
      </p:pic>
    </p:spTree>
    <p:extLst>
      <p:ext uri="{BB962C8B-B14F-4D97-AF65-F5344CB8AC3E}">
        <p14:creationId xmlns:p14="http://schemas.microsoft.com/office/powerpoint/2010/main" val="32133726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EC517CA-A9F8-BF19-FAEC-0E33DC264EC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69484" y="694063"/>
            <a:ext cx="10322805" cy="5585551"/>
          </a:xfrm>
          <a:prstGeom prst="rect">
            <a:avLst/>
          </a:prstGeom>
          <a:noFill/>
          <a:ln>
            <a:noFill/>
          </a:ln>
        </p:spPr>
      </p:pic>
    </p:spTree>
    <p:extLst>
      <p:ext uri="{BB962C8B-B14F-4D97-AF65-F5344CB8AC3E}">
        <p14:creationId xmlns:p14="http://schemas.microsoft.com/office/powerpoint/2010/main" val="36350850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708EF2D-79D1-6C84-CE24-076AF45AB01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569" y="539828"/>
            <a:ext cx="10168568" cy="5717754"/>
          </a:xfrm>
          <a:prstGeom prst="rect">
            <a:avLst/>
          </a:prstGeom>
          <a:noFill/>
          <a:ln>
            <a:noFill/>
          </a:ln>
        </p:spPr>
      </p:pic>
    </p:spTree>
    <p:extLst>
      <p:ext uri="{BB962C8B-B14F-4D97-AF65-F5344CB8AC3E}">
        <p14:creationId xmlns:p14="http://schemas.microsoft.com/office/powerpoint/2010/main" val="4239783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334AC12A-7766-E650-C70C-0AC600EB9A9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02535" y="605929"/>
            <a:ext cx="10091451" cy="5464366"/>
          </a:xfrm>
          <a:prstGeom prst="rect">
            <a:avLst/>
          </a:prstGeom>
          <a:noFill/>
          <a:ln>
            <a:noFill/>
          </a:ln>
        </p:spPr>
      </p:pic>
    </p:spTree>
    <p:extLst>
      <p:ext uri="{BB962C8B-B14F-4D97-AF65-F5344CB8AC3E}">
        <p14:creationId xmlns:p14="http://schemas.microsoft.com/office/powerpoint/2010/main" val="1697906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33FCFA0D-0B39-6DBE-CB3F-11A42141F23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4569" y="892365"/>
            <a:ext cx="9926197" cy="5513703"/>
          </a:xfrm>
          <a:prstGeom prst="rect">
            <a:avLst/>
          </a:prstGeom>
          <a:noFill/>
          <a:ln>
            <a:noFill/>
          </a:ln>
        </p:spPr>
      </p:pic>
    </p:spTree>
    <p:extLst>
      <p:ext uri="{BB962C8B-B14F-4D97-AF65-F5344CB8AC3E}">
        <p14:creationId xmlns:p14="http://schemas.microsoft.com/office/powerpoint/2010/main" val="284048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618BC276-3B70-3EC0-EA17-7B45E7F4E8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91518" y="583894"/>
            <a:ext cx="9871114" cy="5899531"/>
          </a:xfrm>
          <a:prstGeom prst="rect">
            <a:avLst/>
          </a:prstGeom>
          <a:noFill/>
          <a:ln>
            <a:noFill/>
          </a:ln>
        </p:spPr>
      </p:pic>
    </p:spTree>
    <p:extLst>
      <p:ext uri="{BB962C8B-B14F-4D97-AF65-F5344CB8AC3E}">
        <p14:creationId xmlns:p14="http://schemas.microsoft.com/office/powerpoint/2010/main" val="2332646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095FCA27-2443-E28E-EFAA-E4BC6EBFBA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7554" y="282257"/>
            <a:ext cx="9485523" cy="6293485"/>
          </a:xfrm>
          <a:prstGeom prst="rect">
            <a:avLst/>
          </a:prstGeom>
          <a:noFill/>
          <a:ln>
            <a:noFill/>
          </a:ln>
        </p:spPr>
      </p:pic>
    </p:spTree>
    <p:extLst>
      <p:ext uri="{BB962C8B-B14F-4D97-AF65-F5344CB8AC3E}">
        <p14:creationId xmlns:p14="http://schemas.microsoft.com/office/powerpoint/2010/main" val="1749109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au 2">
            <a:extLst>
              <a:ext uri="{FF2B5EF4-FFF2-40B4-BE49-F238E27FC236}">
                <a16:creationId xmlns:a16="http://schemas.microsoft.com/office/drawing/2014/main" xmlns="" id="{6AC53427-A365-5BB6-46AB-E8762461937F}"/>
              </a:ext>
            </a:extLst>
          </p:cNvPr>
          <p:cNvGraphicFramePr>
            <a:graphicFrameLocks noGrp="1"/>
          </p:cNvGraphicFramePr>
          <p:nvPr>
            <p:extLst>
              <p:ext uri="{D42A27DB-BD31-4B8C-83A1-F6EECF244321}">
                <p14:modId xmlns:p14="http://schemas.microsoft.com/office/powerpoint/2010/main" val="341489035"/>
              </p:ext>
            </p:extLst>
          </p:nvPr>
        </p:nvGraphicFramePr>
        <p:xfrm>
          <a:off x="143218" y="198303"/>
          <a:ext cx="11942285" cy="5845735"/>
        </p:xfrm>
        <a:graphic>
          <a:graphicData uri="http://schemas.openxmlformats.org/drawingml/2006/table">
            <a:tbl>
              <a:tblPr firstRow="1" bandRow="1">
                <a:tableStyleId>{5C22544A-7EE6-4342-B048-85BDC9FD1C3A}</a:tableStyleId>
              </a:tblPr>
              <a:tblGrid>
                <a:gridCol w="2850213">
                  <a:extLst>
                    <a:ext uri="{9D8B030D-6E8A-4147-A177-3AD203B41FA5}">
                      <a16:colId xmlns:a16="http://schemas.microsoft.com/office/drawing/2014/main" xmlns="" val="2790826740"/>
                    </a:ext>
                  </a:extLst>
                </a:gridCol>
                <a:gridCol w="3120930">
                  <a:extLst>
                    <a:ext uri="{9D8B030D-6E8A-4147-A177-3AD203B41FA5}">
                      <a16:colId xmlns:a16="http://schemas.microsoft.com/office/drawing/2014/main" xmlns="" val="4169028710"/>
                    </a:ext>
                  </a:extLst>
                </a:gridCol>
                <a:gridCol w="2985571">
                  <a:extLst>
                    <a:ext uri="{9D8B030D-6E8A-4147-A177-3AD203B41FA5}">
                      <a16:colId xmlns:a16="http://schemas.microsoft.com/office/drawing/2014/main" xmlns="" val="3151173894"/>
                    </a:ext>
                  </a:extLst>
                </a:gridCol>
                <a:gridCol w="2985571">
                  <a:extLst>
                    <a:ext uri="{9D8B030D-6E8A-4147-A177-3AD203B41FA5}">
                      <a16:colId xmlns:a16="http://schemas.microsoft.com/office/drawing/2014/main" xmlns="" val="1581718867"/>
                    </a:ext>
                  </a:extLst>
                </a:gridCol>
              </a:tblGrid>
              <a:tr h="1459735">
                <a:tc>
                  <a:txBody>
                    <a:bodyPr/>
                    <a:lstStyle/>
                    <a:p>
                      <a:r>
                        <a:rPr lang="en-US" sz="1800" b="1" kern="1200" dirty="0">
                          <a:solidFill>
                            <a:schemeClr val="lt1"/>
                          </a:solidFill>
                          <a:effectLst/>
                          <a:latin typeface="+mn-lt"/>
                          <a:ea typeface="+mn-ea"/>
                          <a:cs typeface="+mn-cs"/>
                        </a:rPr>
                        <a:t>NETWORKING</a:t>
                      </a:r>
                      <a:endParaRPr lang="fr-FR" dirty="0"/>
                    </a:p>
                  </a:txBody>
                  <a:tcPr/>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"Networking is the process of creating and developing professional and personal relationships with other people to share information, resources, and opportunities. This involves establishing contacts, exchanging ideas, and seeking mutually beneficial collaborations"</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800" b="1" kern="1200" dirty="0" err="1">
                          <a:solidFill>
                            <a:schemeClr val="lt1"/>
                          </a:solidFill>
                          <a:effectLst/>
                          <a:latin typeface="+mn-lt"/>
                          <a:ea typeface="+mn-ea"/>
                          <a:cs typeface="+mn-cs"/>
                        </a:rPr>
                        <a:t>Chaimaa</a:t>
                      </a:r>
                      <a:r>
                        <a:rPr lang="en-US" sz="1800" b="1" kern="1200" dirty="0">
                          <a:solidFill>
                            <a:schemeClr val="lt1"/>
                          </a:solidFill>
                          <a:effectLst/>
                          <a:latin typeface="+mn-lt"/>
                          <a:ea typeface="+mn-ea"/>
                          <a:cs typeface="+mn-cs"/>
                        </a:rPr>
                        <a:t> </a:t>
                      </a:r>
                      <a:r>
                        <a:rPr lang="en-US" sz="1800" b="1" kern="1200" dirty="0" err="1">
                          <a:solidFill>
                            <a:schemeClr val="lt1"/>
                          </a:solidFill>
                          <a:effectLst/>
                          <a:latin typeface="+mn-lt"/>
                          <a:ea typeface="+mn-ea"/>
                          <a:cs typeface="+mn-cs"/>
                        </a:rPr>
                        <a:t>Chakir</a:t>
                      </a:r>
                      <a:endParaRPr lang="fr-FR" dirty="0"/>
                    </a:p>
                  </a:txBody>
                  <a:tcPr/>
                </a:tc>
                <a:tc>
                  <a:txBody>
                    <a:bodyPr/>
                    <a:lstStyle/>
                    <a:p>
                      <a:r>
                        <a:rPr lang="en-US" sz="1800" b="1" kern="1200" dirty="0">
                          <a:solidFill>
                            <a:schemeClr val="lt1"/>
                          </a:solidFill>
                          <a:effectLst/>
                          <a:latin typeface="+mn-lt"/>
                          <a:ea typeface="+mn-ea"/>
                          <a:cs typeface="+mn-cs"/>
                        </a:rPr>
                        <a:t>www.hostinger.fr</a:t>
                      </a:r>
                      <a:endParaRPr lang="fr-FR" dirty="0"/>
                    </a:p>
                  </a:txBody>
                  <a:tcPr/>
                </a:tc>
                <a:extLst>
                  <a:ext uri="{0D108BD9-81ED-4DB2-BD59-A6C34878D82A}">
                    <a16:rowId xmlns:a16="http://schemas.microsoft.com/office/drawing/2014/main" xmlns="" val="811290638"/>
                  </a:ext>
                </a:extLst>
              </a:tr>
              <a:tr h="1051294">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skills</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"Competency is the ability to implement knowledge, know-how, and behaviors in execution situations"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Afnor</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Pilote.org</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782199204"/>
                  </a:ext>
                </a:extLst>
              </a:tr>
              <a:tr h="1459735">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Professional experience</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0" kern="100" dirty="0">
                          <a:effectLst/>
                          <a:latin typeface="Calibri" panose="020F0502020204030204" pitchFamily="34" charset="0"/>
                          <a:ea typeface="Calibri" panose="020F0502020204030204" pitchFamily="34" charset="0"/>
                          <a:cs typeface="Times New Roman" panose="02020603050405020304" pitchFamily="18" charset="0"/>
                        </a:rPr>
                        <a:t>"For him, fundamental </a:t>
                      </a:r>
                      <a:r>
                        <a:rPr lang="en-US" sz="1200" b="0" kern="100" dirty="0">
                          <a:effectLst/>
                          <a:latin typeface="Calibri" panose="020F0502020204030204" pitchFamily="34" charset="0"/>
                          <a:ea typeface="Calibri" panose="020F0502020204030204" pitchFamily="34" charset="0"/>
                          <a:cs typeface="Times New Roman" panose="02020603050405020304" pitchFamily="18" charset="0"/>
                        </a:rPr>
                        <a:t>experience is that which forms the basis of all knowledge and perception. In his theory, the immediate experience of the world, as it is subjectively lived, is the first data of all cognition. This is what he calls the intentionality of consciousness, where consciousness is always directed toward an object or an experience. This approach emphasizes the importance of understanding lived experience before abstracting </a:t>
                      </a:r>
                      <a:r>
                        <a:rPr lang="en-US" sz="1200" b="0" kern="100" dirty="0" err="1">
                          <a:effectLst/>
                          <a:latin typeface="Calibri" panose="020F0502020204030204" pitchFamily="34" charset="0"/>
                          <a:ea typeface="Calibri" panose="020F0502020204030204" pitchFamily="34" charset="0"/>
                          <a:cs typeface="Times New Roman" panose="02020603050405020304" pitchFamily="18" charset="0"/>
                        </a:rPr>
                        <a:t>concepts."</a:t>
                      </a:r>
                      <a:r>
                        <a:rPr lang="en-US" sz="1200" b="0" kern="1200" dirty="0" err="1">
                          <a:solidFill>
                            <a:schemeClr val="dk1"/>
                          </a:solidFill>
                          <a:effectLst/>
                          <a:latin typeface="+mn-lt"/>
                          <a:ea typeface="+mn-ea"/>
                          <a:cs typeface="+mn-cs"/>
                        </a:rPr>
                        <a:t>directed</a:t>
                      </a:r>
                      <a:r>
                        <a:rPr lang="en-US" sz="1200" b="0" kern="1200" dirty="0">
                          <a:solidFill>
                            <a:schemeClr val="dk1"/>
                          </a:solidFill>
                          <a:effectLst/>
                          <a:latin typeface="+mn-lt"/>
                          <a:ea typeface="+mn-ea"/>
                          <a:cs typeface="+mn-cs"/>
                        </a:rPr>
                        <a:t> toward an object or an experience. This approach emphasizes the importance of understanding lived experience before abstracting concepts."</a:t>
                      </a:r>
                      <a:endParaRPr lang="fr-FR" sz="1200" b="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Edmund Husserl</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Husserl, "</a:t>
                      </a:r>
                      <a:r>
                        <a:rPr lang="en-US" sz="1400" b="1" kern="100" dirty="0" err="1">
                          <a:effectLst/>
                          <a:latin typeface="Calibri" panose="020F0502020204030204" pitchFamily="34" charset="0"/>
                          <a:ea typeface="Calibri" panose="020F0502020204030204" pitchFamily="34" charset="0"/>
                          <a:cs typeface="Times New Roman" panose="02020603050405020304" pitchFamily="18" charset="0"/>
                        </a:rPr>
                        <a:t>Logische</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a:t>
                      </a:r>
                      <a:r>
                        <a:rPr lang="en-US" sz="1400" b="1" kern="100" dirty="0" err="1">
                          <a:effectLst/>
                          <a:latin typeface="Calibri" panose="020F0502020204030204" pitchFamily="34" charset="0"/>
                          <a:ea typeface="Calibri" panose="020F0502020204030204" pitchFamily="34" charset="0"/>
                          <a:cs typeface="Times New Roman" panose="02020603050405020304" pitchFamily="18" charset="0"/>
                        </a:rPr>
                        <a:t>Untersuchungen</a:t>
                      </a: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 (1900-1901)</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084686896"/>
                  </a:ext>
                </a:extLst>
              </a:tr>
            </a:tbl>
          </a:graphicData>
        </a:graphic>
      </p:graphicFrame>
    </p:spTree>
    <p:extLst>
      <p:ext uri="{BB962C8B-B14F-4D97-AF65-F5344CB8AC3E}">
        <p14:creationId xmlns:p14="http://schemas.microsoft.com/office/powerpoint/2010/main" val="95774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E1D53C59-8DC8-E4D5-D22D-09888FEB4B97}"/>
              </a:ext>
            </a:extLst>
          </p:cNvPr>
          <p:cNvPicPr>
            <a:picLocks noChangeAspect="1"/>
          </p:cNvPicPr>
          <p:nvPr/>
        </p:nvPicPr>
        <p:blipFill rotWithShape="1">
          <a:blip r:embed="rId2">
            <a:extLst>
              <a:ext uri="{28A0092B-C50C-407E-A947-70E740481C1C}">
                <a14:useLocalDpi xmlns:a14="http://schemas.microsoft.com/office/drawing/2010/main" val="0"/>
              </a:ext>
            </a:extLst>
          </a:blip>
          <a:srcRect t="-699" b="-174"/>
          <a:stretch/>
        </p:blipFill>
        <p:spPr bwMode="auto">
          <a:xfrm>
            <a:off x="1233890" y="863561"/>
            <a:ext cx="8791460" cy="550545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7257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C99C604A-2ED8-8A3B-F77D-66F683787359}"/>
              </a:ext>
            </a:extLst>
          </p:cNvPr>
          <p:cNvPicPr>
            <a:picLocks noChangeAspect="1"/>
          </p:cNvPicPr>
          <p:nvPr/>
        </p:nvPicPr>
        <p:blipFill rotWithShape="1">
          <a:blip r:embed="rId2">
            <a:extLst>
              <a:ext uri="{28A0092B-C50C-407E-A947-70E740481C1C}">
                <a14:useLocalDpi xmlns:a14="http://schemas.microsoft.com/office/drawing/2010/main" val="0"/>
              </a:ext>
            </a:extLst>
          </a:blip>
          <a:srcRect t="-836" b="-1"/>
          <a:stretch/>
        </p:blipFill>
        <p:spPr bwMode="auto">
          <a:xfrm>
            <a:off x="1200839" y="557212"/>
            <a:ext cx="8725359" cy="574357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549849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Image 11">
            <a:extLst>
              <a:ext uri="{FF2B5EF4-FFF2-40B4-BE49-F238E27FC236}">
                <a16:creationId xmlns:a16="http://schemas.microsoft.com/office/drawing/2014/main" xmlns="" id="{65D9ADB0-3B48-8312-410C-A8C0CD74EE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27" t="1598" r="-1253" b="-2876"/>
          <a:stretch>
            <a:fillRect/>
          </a:stretch>
        </p:blipFill>
        <p:spPr bwMode="auto">
          <a:xfrm>
            <a:off x="47740" y="0"/>
            <a:ext cx="4591050" cy="3019425"/>
          </a:xfrm>
          <a:prstGeom prst="rect">
            <a:avLst/>
          </a:prstGeom>
          <a:noFill/>
          <a:extLst>
            <a:ext uri="{909E8E84-426E-40DD-AFC4-6F175D3DCCD1}">
              <a14:hiddenFill xmlns:a14="http://schemas.microsoft.com/office/drawing/2010/main">
                <a:solidFill>
                  <a:srgbClr val="FFFFFF"/>
                </a:solidFill>
              </a14:hiddenFill>
            </a:ext>
          </a:extLst>
        </p:spPr>
      </p:pic>
      <p:pic>
        <p:nvPicPr>
          <p:cNvPr id="6145" name="Image 12">
            <a:extLst>
              <a:ext uri="{FF2B5EF4-FFF2-40B4-BE49-F238E27FC236}">
                <a16:creationId xmlns:a16="http://schemas.microsoft.com/office/drawing/2014/main" xmlns="" id="{EEE1CE98-3BA4-C13F-F4A4-5AFC60C8A0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906" t="7306" r="1418" b="-3197"/>
          <a:stretch>
            <a:fillRect/>
          </a:stretch>
        </p:blipFill>
        <p:spPr bwMode="auto">
          <a:xfrm>
            <a:off x="-135186" y="3933825"/>
            <a:ext cx="4773976" cy="301942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xmlns="" id="{779666A9-C8F8-4431-5C9A-25EC80CEC14C}"/>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3" name="Rectangle 4">
            <a:extLst>
              <a:ext uri="{FF2B5EF4-FFF2-40B4-BE49-F238E27FC236}">
                <a16:creationId xmlns:a16="http://schemas.microsoft.com/office/drawing/2014/main" xmlns="" id="{05742702-1A45-A97D-E5BF-3557A126B2B3}"/>
              </a:ext>
            </a:extLst>
          </p:cNvPr>
          <p:cNvSpPr>
            <a:spLocks noChangeArrowheads="1"/>
          </p:cNvSpPr>
          <p:nvPr/>
        </p:nvSpPr>
        <p:spPr bwMode="auto">
          <a:xfrm>
            <a:off x="0" y="3476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4" name="Rectangle 5">
            <a:extLst>
              <a:ext uri="{FF2B5EF4-FFF2-40B4-BE49-F238E27FC236}">
                <a16:creationId xmlns:a16="http://schemas.microsoft.com/office/drawing/2014/main" xmlns="" id="{13F41160-DD72-46B7-0304-C51542A148D6}"/>
              </a:ext>
            </a:extLst>
          </p:cNvPr>
          <p:cNvSpPr>
            <a:spLocks noChangeArrowheads="1"/>
          </p:cNvSpPr>
          <p:nvPr/>
        </p:nvSpPr>
        <p:spPr bwMode="auto">
          <a:xfrm>
            <a:off x="0" y="59340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pic>
        <p:nvPicPr>
          <p:cNvPr id="6151" name="Image 13">
            <a:extLst>
              <a:ext uri="{FF2B5EF4-FFF2-40B4-BE49-F238E27FC236}">
                <a16:creationId xmlns:a16="http://schemas.microsoft.com/office/drawing/2014/main" xmlns="" id="{A217E803-C016-9D0C-92ED-871B67A09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3363" t="-1624" r="1007" b="2032"/>
          <a:stretch>
            <a:fillRect/>
          </a:stretch>
        </p:blipFill>
        <p:spPr bwMode="auto">
          <a:xfrm>
            <a:off x="7465764" y="-76201"/>
            <a:ext cx="4726236" cy="29241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Image 14">
            <a:extLst>
              <a:ext uri="{FF2B5EF4-FFF2-40B4-BE49-F238E27FC236}">
                <a16:creationId xmlns:a16="http://schemas.microsoft.com/office/drawing/2014/main" xmlns="" id="{B069625F-EC8E-9F6B-46AB-1A841C7AED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745" t="1511" r="372" b="3773"/>
          <a:stretch>
            <a:fillRect/>
          </a:stretch>
        </p:blipFill>
        <p:spPr bwMode="auto">
          <a:xfrm>
            <a:off x="7418024" y="3933825"/>
            <a:ext cx="4773976" cy="29241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8">
            <a:extLst>
              <a:ext uri="{FF2B5EF4-FFF2-40B4-BE49-F238E27FC236}">
                <a16:creationId xmlns:a16="http://schemas.microsoft.com/office/drawing/2014/main" xmlns="" id="{FEB6D1BF-8DBF-B40A-DA62-F5A0ABC4532F}"/>
              </a:ext>
            </a:extLst>
          </p:cNvPr>
          <p:cNvSpPr>
            <a:spLocks noChangeArrowheads="1"/>
          </p:cNvSpPr>
          <p:nvPr/>
        </p:nvSpPr>
        <p:spPr bwMode="auto">
          <a:xfrm>
            <a:off x="5894024" y="1333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6" name="Rectangle 9">
            <a:extLst>
              <a:ext uri="{FF2B5EF4-FFF2-40B4-BE49-F238E27FC236}">
                <a16:creationId xmlns:a16="http://schemas.microsoft.com/office/drawing/2014/main" xmlns="" id="{C149BBB0-F93F-838F-CB3F-D225001BF319}"/>
              </a:ext>
            </a:extLst>
          </p:cNvPr>
          <p:cNvSpPr>
            <a:spLocks noChangeArrowheads="1"/>
          </p:cNvSpPr>
          <p:nvPr/>
        </p:nvSpPr>
        <p:spPr bwMode="auto">
          <a:xfrm>
            <a:off x="5894024" y="292417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
        <p:nvSpPr>
          <p:cNvPr id="7" name="Rectangle 10">
            <a:extLst>
              <a:ext uri="{FF2B5EF4-FFF2-40B4-BE49-F238E27FC236}">
                <a16:creationId xmlns:a16="http://schemas.microsoft.com/office/drawing/2014/main" xmlns="" id="{958B638D-F711-88EB-BC0B-7809712DE4AC}"/>
              </a:ext>
            </a:extLst>
          </p:cNvPr>
          <p:cNvSpPr>
            <a:spLocks noChangeArrowheads="1"/>
          </p:cNvSpPr>
          <p:nvPr/>
        </p:nvSpPr>
        <p:spPr bwMode="auto">
          <a:xfrm>
            <a:off x="5894024" y="57721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a:p>
        </p:txBody>
      </p:sp>
    </p:spTree>
    <p:extLst>
      <p:ext uri="{BB962C8B-B14F-4D97-AF65-F5344CB8AC3E}">
        <p14:creationId xmlns:p14="http://schemas.microsoft.com/office/powerpoint/2010/main" val="164361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ipe(down)">
                                      <p:cBhvr>
                                        <p:cTn id="7" dur="5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151"/>
                                        </p:tgtEl>
                                        <p:attrNameLst>
                                          <p:attrName>style.visibility</p:attrName>
                                        </p:attrNameLst>
                                      </p:cBhvr>
                                      <p:to>
                                        <p:strVal val="visible"/>
                                      </p:to>
                                    </p:set>
                                    <p:animEffect transition="in" filter="wipe(down)">
                                      <p:cBhvr>
                                        <p:cTn id="12" dur="500"/>
                                        <p:tgtEl>
                                          <p:spTgt spid="61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145"/>
                                        </p:tgtEl>
                                        <p:attrNameLst>
                                          <p:attrName>style.visibility</p:attrName>
                                        </p:attrNameLst>
                                      </p:cBhvr>
                                      <p:to>
                                        <p:strVal val="visible"/>
                                      </p:to>
                                    </p:set>
                                    <p:animEffect transition="in" filter="wipe(down)">
                                      <p:cBhvr>
                                        <p:cTn id="17" dur="500"/>
                                        <p:tgtEl>
                                          <p:spTgt spid="614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150"/>
                                        </p:tgtEl>
                                        <p:attrNameLst>
                                          <p:attrName>style.visibility</p:attrName>
                                        </p:attrNameLst>
                                      </p:cBhvr>
                                      <p:to>
                                        <p:strVal val="visible"/>
                                      </p:to>
                                    </p:set>
                                    <p:animEffect transition="in" filter="wipe(down)">
                                      <p:cBhvr>
                                        <p:cTn id="22" dur="500"/>
                                        <p:tgtEl>
                                          <p:spTgt spid="6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829568B7-5514-54D8-B7E3-71A3E5A107DB}"/>
              </a:ext>
            </a:extLst>
          </p:cNvPr>
          <p:cNvPicPr>
            <a:picLocks noChangeAspect="1"/>
          </p:cNvPicPr>
          <p:nvPr/>
        </p:nvPicPr>
        <p:blipFill rotWithShape="1">
          <a:blip r:embed="rId2">
            <a:extLst>
              <a:ext uri="{28A0092B-C50C-407E-A947-70E740481C1C}">
                <a14:useLocalDpi xmlns:a14="http://schemas.microsoft.com/office/drawing/2010/main" val="0"/>
              </a:ext>
            </a:extLst>
          </a:blip>
          <a:srcRect t="2316" r="-800" b="5407"/>
          <a:stretch/>
        </p:blipFill>
        <p:spPr bwMode="auto">
          <a:xfrm>
            <a:off x="187286" y="0"/>
            <a:ext cx="5420299" cy="3203154"/>
          </a:xfrm>
          <a:prstGeom prst="rect">
            <a:avLst/>
          </a:prstGeom>
          <a:noFill/>
          <a:ln>
            <a:noFill/>
          </a:ln>
          <a:extLst>
            <a:ext uri="{53640926-AAD7-44D8-BBD7-CCE9431645EC}">
              <a14:shadowObscured xmlns:a14="http://schemas.microsoft.com/office/drawing/2010/main"/>
            </a:ext>
          </a:extLst>
        </p:spPr>
      </p:pic>
      <p:sp>
        <p:nvSpPr>
          <p:cNvPr id="4" name="ZoneTexte 3">
            <a:extLst>
              <a:ext uri="{FF2B5EF4-FFF2-40B4-BE49-F238E27FC236}">
                <a16:creationId xmlns:a16="http://schemas.microsoft.com/office/drawing/2014/main" xmlns="" id="{768692ED-6842-1382-3032-E6D38A4C2AA8}"/>
              </a:ext>
            </a:extLst>
          </p:cNvPr>
          <p:cNvSpPr txBox="1"/>
          <p:nvPr/>
        </p:nvSpPr>
        <p:spPr>
          <a:xfrm>
            <a:off x="-79872" y="3203154"/>
            <a:ext cx="12271872" cy="375552"/>
          </a:xfrm>
          <a:prstGeom prst="rect">
            <a:avLst/>
          </a:prstGeom>
          <a:noFill/>
        </p:spPr>
        <p:txBody>
          <a:bodyPr wrap="square">
            <a:spAutoFit/>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After the various hypothesis tests, the hypotheses we retain are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Image 5">
            <a:extLst>
              <a:ext uri="{FF2B5EF4-FFF2-40B4-BE49-F238E27FC236}">
                <a16:creationId xmlns:a16="http://schemas.microsoft.com/office/drawing/2014/main" xmlns="" id="{B60D61B6-7603-30E2-3D8F-7464D1ED28E7}"/>
              </a:ext>
            </a:extLst>
          </p:cNvPr>
          <p:cNvPicPr>
            <a:picLocks noChangeAspect="1"/>
          </p:cNvPicPr>
          <p:nvPr/>
        </p:nvPicPr>
        <p:blipFill>
          <a:blip r:embed="rId3"/>
          <a:stretch>
            <a:fillRect/>
          </a:stretch>
        </p:blipFill>
        <p:spPr>
          <a:xfrm>
            <a:off x="187286" y="4248210"/>
            <a:ext cx="11788049" cy="2533650"/>
          </a:xfrm>
          <a:prstGeom prst="rect">
            <a:avLst/>
          </a:prstGeom>
        </p:spPr>
      </p:pic>
    </p:spTree>
    <p:extLst>
      <p:ext uri="{BB962C8B-B14F-4D97-AF65-F5344CB8AC3E}">
        <p14:creationId xmlns:p14="http://schemas.microsoft.com/office/powerpoint/2010/main" val="1237555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1600" y="1"/>
            <a:ext cx="12090400" cy="6570132"/>
          </a:xfrm>
        </p:spPr>
        <p:txBody>
          <a:bodyPr/>
          <a:lstStyle/>
          <a:p>
            <a:r>
              <a:rPr lang="fr-FR" dirty="0" smtClean="0"/>
              <a:t>There we use the test on two items for regarding the dependance:</a:t>
            </a:r>
            <a:endParaRPr lang="fr-FR" dirty="0"/>
          </a:p>
        </p:txBody>
      </p:sp>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599" y="1117600"/>
            <a:ext cx="8526468" cy="1032933"/>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67" y="2345268"/>
            <a:ext cx="9753600" cy="4419600"/>
          </a:xfrm>
          <a:prstGeom prst="rect">
            <a:avLst/>
          </a:prstGeom>
        </p:spPr>
      </p:pic>
    </p:spTree>
    <p:extLst>
      <p:ext uri="{BB962C8B-B14F-4D97-AF65-F5344CB8AC3E}">
        <p14:creationId xmlns:p14="http://schemas.microsoft.com/office/powerpoint/2010/main" val="2203183930"/>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624109"/>
            <a:ext cx="11504611" cy="3812423"/>
          </a:xfrm>
        </p:spPr>
        <p:txBody>
          <a:bodyPr/>
          <a:lstStyle/>
          <a:p>
            <a:r>
              <a:rPr lang="fr-FR" dirty="0" smtClean="0"/>
              <a:t>We remark that all the p_values &gt; 0,05 </a:t>
            </a:r>
            <a:r>
              <a:rPr lang="fr-FR" dirty="0" err="1" smtClean="0"/>
              <a:t>so</a:t>
            </a:r>
            <a:r>
              <a:rPr lang="fr-FR" dirty="0" smtClean="0"/>
              <a:t> we conclude that these</a:t>
            </a:r>
            <a:r>
              <a:rPr lang="fr-FR" dirty="0"/>
              <a:t> items are Statistically </a:t>
            </a:r>
            <a:r>
              <a:rPr lang="fr-FR" dirty="0" smtClean="0"/>
              <a:t>independent</a:t>
            </a:r>
            <a:r>
              <a:rPr lang="fr-FR" dirty="0"/>
              <a:t>.</a:t>
            </a:r>
          </a:p>
        </p:txBody>
      </p:sp>
    </p:spTree>
    <p:extLst>
      <p:ext uri="{BB962C8B-B14F-4D97-AF65-F5344CB8AC3E}">
        <p14:creationId xmlns:p14="http://schemas.microsoft.com/office/powerpoint/2010/main" val="39227368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460A847-02B9-F298-4017-C6AD03B4DA69}"/>
              </a:ext>
            </a:extLst>
          </p:cNvPr>
          <p:cNvSpPr>
            <a:spLocks noGrp="1"/>
          </p:cNvSpPr>
          <p:nvPr>
            <p:ph type="title"/>
          </p:nvPr>
        </p:nvSpPr>
        <p:spPr>
          <a:xfrm>
            <a:off x="0" y="225777"/>
            <a:ext cx="12192000" cy="5847645"/>
          </a:xfrm>
        </p:spPr>
        <p:txBody>
          <a:bodyPr>
            <a:noAutofit/>
          </a:bodyPr>
          <a:lstStyle/>
          <a:p>
            <a:r>
              <a:rPr lang="de-DE" sz="2000" dirty="0"/>
              <a:t>                                                         </a:t>
            </a:r>
            <a:r>
              <a:rPr lang="de-DE" sz="2800" b="1" dirty="0" err="1"/>
              <a:t>Conclusion</a:t>
            </a:r>
            <a:r>
              <a:rPr lang="de-DE" sz="2000" dirty="0"/>
              <a:t/>
            </a:r>
            <a:br>
              <a:rPr lang="de-DE" sz="2000" dirty="0"/>
            </a:br>
            <a:r>
              <a:rPr lang="de-DE" sz="2000" dirty="0"/>
              <a:t/>
            </a:r>
            <a:br>
              <a:rPr lang="de-DE" sz="2000" dirty="0"/>
            </a:br>
            <a:r>
              <a:rPr lang="de-DE" sz="2000" dirty="0"/>
              <a:t/>
            </a:r>
            <a:br>
              <a:rPr lang="de-DE" sz="2000" dirty="0"/>
            </a:br>
            <a:r>
              <a:rPr lang="de-DE" sz="2000" dirty="0"/>
              <a:t>	</a:t>
            </a:r>
            <a:r>
              <a:rPr lang="en-US" sz="2000" dirty="0"/>
              <a:t>This project provides valuable insights into the multifaceted concept of student employability, highlighting the challenges faced by graduates in entering the job market. By combining qualitative and quantitative approaches, we have examined the relationships between key factors such as education, skills, professional experience, and personal determination. The analysis underscores the importance of integrating practical experiences and skill development within academic curricula to better align with labor market demands . The results of this study advocate for a collaborative approach among universities, employers, and students to enhance employability. Strengthening internship opportunities, fostering networking, and emphasizing transferable skills are essential steps to ensure graduates are better equipped to meet market needs . Future efforts should focus on extending this research to a larger, more diverse sample and refining strategies to adapt educational programs to dynamic employment trends. Ultimately, addressing these issues holistically will contribute to reducing unemployment among graduates and fostering sustainable professional integration.</a:t>
            </a:r>
            <a:endParaRPr lang="fr-FR" sz="2000" dirty="0"/>
          </a:p>
        </p:txBody>
      </p:sp>
    </p:spTree>
    <p:extLst>
      <p:ext uri="{BB962C8B-B14F-4D97-AF65-F5344CB8AC3E}">
        <p14:creationId xmlns:p14="http://schemas.microsoft.com/office/powerpoint/2010/main" val="5495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98B7721B-D20B-6048-2CA7-9B187D4EF25C}"/>
              </a:ext>
            </a:extLst>
          </p:cNvPr>
          <p:cNvSpPr txBox="1"/>
          <p:nvPr/>
        </p:nvSpPr>
        <p:spPr>
          <a:xfrm>
            <a:off x="187286" y="1443210"/>
            <a:ext cx="11105003" cy="2275238"/>
          </a:xfrm>
          <a:prstGeom prst="rect">
            <a:avLst/>
          </a:prstGeom>
          <a:noFill/>
        </p:spPr>
        <p:txBody>
          <a:bodyPr wrap="square">
            <a:spAutoFit/>
          </a:bodyPr>
          <a:lstStyle/>
          <a:p>
            <a:pPr>
              <a:lnSpc>
                <a:spcPct val="107000"/>
              </a:lnSpc>
              <a:spcAft>
                <a:spcPts val="800"/>
              </a:spcAft>
            </a:pPr>
            <a:r>
              <a:rPr lang="en-US" b="1" kern="100" dirty="0">
                <a:effectLst/>
                <a:latin typeface="Calibri" panose="020F0502020204030204" pitchFamily="34" charset="0"/>
                <a:ea typeface="Calibri" panose="020F0502020204030204" pitchFamily="34" charset="0"/>
                <a:cs typeface="Times New Roman" panose="02020603050405020304" pitchFamily="18" charset="0"/>
              </a:rPr>
              <a:t>"**1- Theoretical Conceptual Model**</a:t>
            </a:r>
            <a:endParaRPr lang="fr-FR"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This model emphasizes that employability is based on several interconnected dimensions. It integrates formal education (academic programs and degrees), practical skills (interpersonal abilities, technical skills, language proficiency), professional experiences (internships, employment, professional network), and personal qualities (motivation, learning ability). These different components interact with each other, playing a key role in an individual's </a:t>
            </a:r>
            <a:endParaRPr lang="fr-FR" dirty="0"/>
          </a:p>
        </p:txBody>
      </p:sp>
    </p:spTree>
    <p:extLst>
      <p:ext uri="{BB962C8B-B14F-4D97-AF65-F5344CB8AC3E}">
        <p14:creationId xmlns:p14="http://schemas.microsoft.com/office/powerpoint/2010/main" val="18173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xmlns="" id="{8715F03F-B3E9-2B06-4D41-B18E17D5684C}"/>
              </a:ext>
            </a:extLst>
          </p:cNvPr>
          <p:cNvSpPr>
            <a:spLocks noChangeArrowheads="1"/>
          </p:cNvSpPr>
          <p:nvPr/>
        </p:nvSpPr>
        <p:spPr bwMode="auto">
          <a:xfrm>
            <a:off x="-1" y="74711"/>
            <a:ext cx="257946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fr-FR" sz="1400" b="1" i="0" u="none" strike="noStrike" cap="none" normalizeH="0" baseline="0">
                <a:ln>
                  <a:noFill/>
                </a:ln>
                <a:solidFill>
                  <a:schemeClr val="tx1"/>
                </a:solidFill>
                <a:effectLst/>
                <a:latin typeface="Arial" panose="020B0604020202020204" pitchFamily="34" charset="0"/>
                <a:ea typeface="Calibri" panose="020F0502020204030204" pitchFamily="34" charset="0"/>
                <a:cs typeface="Times New Roman" panose="02020603050405020304" pitchFamily="18" charset="0"/>
              </a:rPr>
              <a:t>ability to enter and progress in the job market."</a:t>
            </a:r>
            <a:endParaRPr kumimoji="0" lang="en-US" altLang="fr-FR" sz="1800" b="0" i="0" u="none" strike="noStrike" cap="none" normalizeH="0" baseline="0">
              <a:ln>
                <a:noFill/>
              </a:ln>
              <a:solidFill>
                <a:schemeClr val="tx1"/>
              </a:solidFill>
              <a:effectLst/>
              <a:latin typeface="Arial" panose="020B0604020202020204" pitchFamily="34" charset="0"/>
            </a:endParaRPr>
          </a:p>
        </p:txBody>
      </p:sp>
      <p:pic>
        <p:nvPicPr>
          <p:cNvPr id="1025" name="Image 1">
            <a:extLst>
              <a:ext uri="{FF2B5EF4-FFF2-40B4-BE49-F238E27FC236}">
                <a16:creationId xmlns:a16="http://schemas.microsoft.com/office/drawing/2014/main" xmlns="" id="{C049029C-7E23-D0DD-7731-26A6FF96A0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39" y="457200"/>
            <a:ext cx="11589744" cy="620149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xmlns="" id="{5955CF68-B62A-4E06-1174-A31D8DDE08F3}"/>
              </a:ext>
            </a:extLst>
          </p:cNvPr>
          <p:cNvSpPr>
            <a:spLocks noChangeArrowheads="1"/>
          </p:cNvSpPr>
          <p:nvPr/>
        </p:nvSpPr>
        <p:spPr bwMode="auto">
          <a:xfrm>
            <a:off x="-1" y="6658690"/>
            <a:ext cx="2579464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chemeClr val="tx1"/>
                </a:solidFill>
                <a:effectLst/>
                <a:latin typeface="Arial" panose="020B0604020202020204" pitchFamily="34" charset="0"/>
              </a:rPr>
              <a:t> </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90297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5"/>
                                        </p:tgtEl>
                                        <p:attrNameLst>
                                          <p:attrName>style.visibility</p:attrName>
                                        </p:attrNameLst>
                                      </p:cBhvr>
                                      <p:to>
                                        <p:strVal val="visible"/>
                                      </p:to>
                                    </p:set>
                                    <p:animEffect transition="in" filter="wipe(down)">
                                      <p:cBhvr>
                                        <p:cTn id="7" dur="500"/>
                                        <p:tgtEl>
                                          <p:spTgt spid="1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8B2CF462-E8D6-CD9F-A923-16DF6145C306}"/>
              </a:ext>
            </a:extLst>
          </p:cNvPr>
          <p:cNvSpPr txBox="1"/>
          <p:nvPr/>
        </p:nvSpPr>
        <p:spPr>
          <a:xfrm>
            <a:off x="0" y="0"/>
            <a:ext cx="12192000" cy="6758838"/>
          </a:xfrm>
          <a:prstGeom prst="rect">
            <a:avLst/>
          </a:prstGeom>
          <a:noFill/>
        </p:spPr>
        <p:txBody>
          <a:bodyPr wrap="square">
            <a:spAutoFit/>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"**1- Main Components and Their Relationships**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**Education**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Both program and degree are fundamental elements that lead to education.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Education has an influence on overall employability.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**Skills**</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Technical and language skills contribute to skills development.</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These skills have an influence on employability.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**Professional Experience**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Professional experience and professional network build work experience.</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Professional experience has an impact on employability.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**Self-Determination**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Motivation and willingness to learn contribute to self-determination.</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Self-determination has an impact on employability.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37580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xmlns="" id="{D366FF5A-26FA-4D12-AC87-7B9370903C07}"/>
              </a:ext>
            </a:extLst>
          </p:cNvPr>
          <p:cNvSpPr txBox="1"/>
          <p:nvPr/>
        </p:nvSpPr>
        <p:spPr>
          <a:xfrm>
            <a:off x="121185" y="0"/>
            <a:ext cx="12537195" cy="1998239"/>
          </a:xfrm>
          <a:prstGeom prst="rect">
            <a:avLst/>
          </a:prstGeom>
          <a:noFill/>
        </p:spPr>
        <p:txBody>
          <a:bodyPr wrap="square">
            <a:spAutoFit/>
          </a:bodyPr>
          <a:lstStyle/>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 </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b="1" kern="100" dirty="0">
                <a:effectLst/>
                <a:latin typeface="Calibri" panose="020F0502020204030204" pitchFamily="34" charset="0"/>
                <a:ea typeface="Calibri" panose="020F0502020204030204" pitchFamily="34" charset="0"/>
                <a:cs typeface="Times New Roman" panose="02020603050405020304" pitchFamily="18" charset="0"/>
              </a:rPr>
              <a:t>**2- DATA DICTIONARY**</a:t>
            </a:r>
            <a:endParaRPr lang="fr-FR" sz="1400" kern="100" dirty="0">
              <a:effectLst/>
              <a:latin typeface="Calibri" panose="020F0502020204030204" pitchFamily="34" charset="0"/>
              <a:ea typeface="Calibri" panose="020F0502020204030204" pitchFamily="34" charset="0"/>
              <a:cs typeface="Times New Roman" panose="02020603050405020304" pitchFamily="18" charset="0"/>
            </a:endParaRPr>
          </a:p>
          <a:p>
            <a:r>
              <a:rPr lang="en-US" sz="1800" b="1" dirty="0">
                <a:effectLst/>
                <a:latin typeface="Calibri" panose="020F0502020204030204" pitchFamily="34" charset="0"/>
                <a:ea typeface="Calibri" panose="020F0502020204030204" pitchFamily="34" charset="0"/>
                <a:cs typeface="Times New Roman" panose="02020603050405020304" pitchFamily="18" charset="0"/>
              </a:rPr>
              <a:t>The table below presents a detailed view of concepts and definitions associated with employability, focusing on measurement variables specific to each concept. These variables cover various aspects, such as academic degrees, skills, professional experiences, and personal traits. Each variable is described according to its potential contribution to a person's employability, highlighting the importance of a comprehensive approach to understanding the factors influencing employability."</a:t>
            </a:r>
            <a:endParaRPr lang="fr-FR" dirty="0"/>
          </a:p>
        </p:txBody>
      </p:sp>
      <p:graphicFrame>
        <p:nvGraphicFramePr>
          <p:cNvPr id="5" name="Tableau 4">
            <a:extLst>
              <a:ext uri="{FF2B5EF4-FFF2-40B4-BE49-F238E27FC236}">
                <a16:creationId xmlns:a16="http://schemas.microsoft.com/office/drawing/2014/main" xmlns="" id="{71812A00-2990-37D0-5231-A54D0D83CF8C}"/>
              </a:ext>
            </a:extLst>
          </p:cNvPr>
          <p:cNvGraphicFramePr>
            <a:graphicFrameLocks noGrp="1"/>
          </p:cNvGraphicFramePr>
          <p:nvPr>
            <p:extLst>
              <p:ext uri="{D42A27DB-BD31-4B8C-83A1-F6EECF244321}">
                <p14:modId xmlns:p14="http://schemas.microsoft.com/office/powerpoint/2010/main" val="257415624"/>
              </p:ext>
            </p:extLst>
          </p:nvPr>
        </p:nvGraphicFramePr>
        <p:xfrm>
          <a:off x="0" y="2170322"/>
          <a:ext cx="12192000" cy="4687675"/>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xmlns="" val="2572100936"/>
                    </a:ext>
                  </a:extLst>
                </a:gridCol>
                <a:gridCol w="3048000">
                  <a:extLst>
                    <a:ext uri="{9D8B030D-6E8A-4147-A177-3AD203B41FA5}">
                      <a16:colId xmlns:a16="http://schemas.microsoft.com/office/drawing/2014/main" xmlns="" val="814078819"/>
                    </a:ext>
                  </a:extLst>
                </a:gridCol>
                <a:gridCol w="3048000">
                  <a:extLst>
                    <a:ext uri="{9D8B030D-6E8A-4147-A177-3AD203B41FA5}">
                      <a16:colId xmlns:a16="http://schemas.microsoft.com/office/drawing/2014/main" xmlns="" val="3390090122"/>
                    </a:ext>
                  </a:extLst>
                </a:gridCol>
                <a:gridCol w="3048000">
                  <a:extLst>
                    <a:ext uri="{9D8B030D-6E8A-4147-A177-3AD203B41FA5}">
                      <a16:colId xmlns:a16="http://schemas.microsoft.com/office/drawing/2014/main" xmlns="" val="4250563600"/>
                    </a:ext>
                  </a:extLst>
                </a:gridCol>
              </a:tblGrid>
              <a:tr h="937535">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Concepts</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Variables de mesure</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Type</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Description</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84937781"/>
                  </a:ext>
                </a:extLst>
              </a:tr>
              <a:tr h="937535">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Formation</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Degree-CV</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String</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Ability to Develop the Knowledge and Skills Necessary for Employability</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841701822"/>
                  </a:ext>
                </a:extLst>
              </a:tr>
              <a:tr h="937535">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skills</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General, Technical, and Linguistic Skills</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String</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Includes both technical and general skills, as well as language proficiency.</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330474755"/>
                  </a:ext>
                </a:extLst>
              </a:tr>
              <a:tr h="937535">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Professional experiance</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Professional Experience and Professional Network</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String</a:t>
                      </a:r>
                      <a:r>
                        <a:rPr lang="en-US" sz="1400" kern="100">
                          <a:effectLst/>
                          <a:latin typeface="Calibri" panose="020F0502020204030204" pitchFamily="34" charset="0"/>
                          <a:ea typeface="Times New Roman" panose="02020603050405020304" pitchFamily="18" charset="0"/>
                          <a:cs typeface="Times New Roman" panose="02020603050405020304" pitchFamily="18" charset="0"/>
                        </a:rPr>
                        <a:t> </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r>
                        <a:rPr lang="en-US" sz="1400" b="1" kern="100">
                          <a:effectLst/>
                          <a:latin typeface="Calibri" panose="020F0502020204030204" pitchFamily="34" charset="0"/>
                          <a:ea typeface="Times New Roman" panose="02020603050405020304" pitchFamily="18" charset="0"/>
                          <a:cs typeface="Times New Roman" panose="02020603050405020304" pitchFamily="18" charset="0"/>
                        </a:rPr>
                        <a:t>Based on experiences gained in professional environments and established relationships.</a:t>
                      </a:r>
                      <a:endParaRPr lang="fr-FR" sz="1100" kern="100">
                        <a:effectLst/>
                        <a:latin typeface="Calibri" panose="020F0502020204030204" pitchFamily="34" charset="0"/>
                        <a:ea typeface="Times New Roman" panose="02020603050405020304" pitchFamily="18" charset="0"/>
                        <a:cs typeface="Times New Roman" panose="02020603050405020304" pitchFamily="18" charset="0"/>
                      </a:endParaRPr>
                    </a:p>
                    <a:p>
                      <a:pPr>
                        <a:lnSpc>
                          <a:spcPct val="107000"/>
                        </a:lnSpc>
                        <a:spcAft>
                          <a:spcPts val="800"/>
                        </a:spcAft>
                      </a:pPr>
                      <a:r>
                        <a:rPr lang="en-US" sz="1400" kern="100">
                          <a:effectLst/>
                          <a:latin typeface="Calibri" panose="020F0502020204030204" pitchFamily="34" charset="0"/>
                          <a:ea typeface="Calibri" panose="020F0502020204030204" pitchFamily="34" charset="0"/>
                          <a:cs typeface="Times New Roman" panose="02020603050405020304" pitchFamily="18" charset="0"/>
                        </a:rPr>
                        <a:t> </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03340679"/>
                  </a:ext>
                </a:extLst>
              </a:tr>
              <a:tr h="937535">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Ages</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Year of birth</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a:effectLst/>
                          <a:latin typeface="Calibri" panose="020F0502020204030204" pitchFamily="34" charset="0"/>
                          <a:ea typeface="Calibri" panose="020F0502020204030204" pitchFamily="34" charset="0"/>
                          <a:cs typeface="Times New Roman" panose="02020603050405020304" pitchFamily="18" charset="0"/>
                        </a:rPr>
                        <a:t>Numeric</a:t>
                      </a:r>
                      <a:endParaRPr lang="fr-FR"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400" b="1" kern="100" dirty="0">
                          <a:effectLst/>
                          <a:latin typeface="Calibri" panose="020F0502020204030204" pitchFamily="34" charset="0"/>
                          <a:ea typeface="Calibri" panose="020F0502020204030204" pitchFamily="34" charset="0"/>
                          <a:cs typeface="Times New Roman" panose="02020603050405020304" pitchFamily="18" charset="0"/>
                        </a:rPr>
                        <a:t>Students’ age </a:t>
                      </a:r>
                      <a:endParaRPr lang="fr-FR"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435994002"/>
                  </a:ext>
                </a:extLst>
              </a:tr>
            </a:tbl>
          </a:graphicData>
        </a:graphic>
      </p:graphicFrame>
    </p:spTree>
    <p:extLst>
      <p:ext uri="{BB962C8B-B14F-4D97-AF65-F5344CB8AC3E}">
        <p14:creationId xmlns:p14="http://schemas.microsoft.com/office/powerpoint/2010/main" val="51670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Brin">
  <a:themeElements>
    <a:clrScheme name="Brin">
      <a:dk1>
        <a:sysClr val="windowText" lastClr="000000"/>
      </a:dk1>
      <a:lt1>
        <a:sysClr val="window" lastClr="FFFFFF"/>
      </a:lt1>
      <a:dk2>
        <a:srgbClr val="2C333A"/>
      </a:dk2>
      <a:lt2>
        <a:srgbClr val="D6ECED"/>
      </a:lt2>
      <a:accent1>
        <a:srgbClr val="DE32DE"/>
      </a:accent1>
      <a:accent2>
        <a:srgbClr val="F42B8A"/>
      </a:accent2>
      <a:accent3>
        <a:srgbClr val="349FE7"/>
      </a:accent3>
      <a:accent4>
        <a:srgbClr val="565FF8"/>
      </a:accent4>
      <a:accent5>
        <a:srgbClr val="876BE7"/>
      </a:accent5>
      <a:accent6>
        <a:srgbClr val="F268C2"/>
      </a:accent6>
      <a:hlink>
        <a:srgbClr val="F55CF9"/>
      </a:hlink>
      <a:folHlink>
        <a:srgbClr val="E8A0EE"/>
      </a:folHlink>
    </a:clrScheme>
    <a:fontScheme name="Brin">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Brin">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MINI PROJET DE  STATISTIQUE PPT" id="{73D673B9-AC14-4575-BCB3-8B57C66110EF}" vid="{4193378D-A3F5-4793-966E-741B4E70E623}"/>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MINI PROJET DE  STATISTIQUE PPT final party[1]</Template>
  <TotalTime>809</TotalTime>
  <Words>3827</Words>
  <Application>Microsoft Office PowerPoint</Application>
  <PresentationFormat>Grand écran</PresentationFormat>
  <Paragraphs>335</Paragraphs>
  <Slides>56</Slides>
  <Notes>3</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56</vt:i4>
      </vt:variant>
    </vt:vector>
  </HeadingPairs>
  <TitlesOfParts>
    <vt:vector size="65" baseType="lpstr">
      <vt:lpstr>Arial</vt:lpstr>
      <vt:lpstr>Calibri</vt:lpstr>
      <vt:lpstr>Century Gothic</vt:lpstr>
      <vt:lpstr>Courier New</vt:lpstr>
      <vt:lpstr>Symbol</vt:lpstr>
      <vt:lpstr>Times New Roman</vt:lpstr>
      <vt:lpstr>Wingdings</vt:lpstr>
      <vt:lpstr>Wingdings 3</vt:lpstr>
      <vt:lpstr>Brin</vt:lpstr>
      <vt:lpstr>           MINI PROJET DE  STATISTIQUE         THE EMPLOYABILITY OF STUDENT  presenté par : -ALY CISSE -MAHAMAT ALI ABDELHAMID FADOUL -LAMINE SAGNO -MALIK MAHAMADOU DIALLO -PIE WILFRIED SAMUEL OUATTARA                                             ENCADRANT :                                                                                                                                                               Phd MOUMEN ANISS        ECOLE NATIONALE DES SCIENCES APPLIQUEES KENITRA   (2024-2025)</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SATURATION LEVEL</vt:lpstr>
      <vt:lpstr>Results of the grids  1-Analysis Grid 1 :   Below are the viewpoints shared by individuals regarding various factors influencing employability ,collected through structured inquiries. Each participant offers unique insights into different aspects of education, skill development, and career readiness , contributing to a comprehensive understanding of the multifaceted nature of employability.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2-Analysis Grid 2 :    The following table compiles responses to various questions related to employability and career preparation. Each question addresses different aspects of employability, ranging from defining the concept to discussing factors that enhance it. The responses highlight key themes and commonalities across participants’ perspectives, providing insights intothe most prevalent considerations in preparing for employment and career advancement. The compilation of responses offers valuable insights into the multifaceted nature of employability, providing a comprehensive understanding of the factors that influence individuals’ readiness for the job market and career success.</vt:lpstr>
      <vt:lpstr>Présentation PowerPoint</vt:lpstr>
      <vt:lpstr>Présentation PowerPoint</vt:lpstr>
      <vt:lpstr>Présentation PowerPoint</vt:lpstr>
      <vt:lpstr>There is the link for the drive containing the interviews:  https://drive.google.com/drive/folders/14_V3B4YkEO-u8bAv1QUm5uk-ZQEO2gz2dG1eQZ8R3ptAjpIYM5prPpYZoGAIPloJpAUfs9kB?usp=sharing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HYPOTHESIS TESTS We realize now the normality test to verify our hypothesis:    If the p-value &gt; 5%, we accept H₀. If the p-value &lt; 5%, we accept H₁. Where: H₀ (Null Hypothesis): There is no significant difference between the distribution and the normality , meaning the null hypothesis is not rejected. H₁ (Alternative Hypothesis): There is a significant difference between the distribution and the normality, meaning we reject the null hypothesis. We will use shapiro.test()</vt:lpstr>
      <vt:lpstr>We notice thes results :</vt:lpstr>
      <vt:lpstr>Présentation PowerPoint</vt:lpstr>
      <vt:lpstr>Conclusion:                                                                              like parametic test we have: -student test: syntaxe t.test(), It is used to compare the means of two groups or to compare an observed mean to a hypothesized value, provided that the data follows a normal distribution  Also we can do a Non-parametric test on the others items because their data don’t have a normal distribution.</vt:lpstr>
      <vt:lpstr>For example the Kruskal-Wallis H test, which is used to compare the distributions of more than two independent groups. Syntax: kruskal.test(list(group_a, group_b, group_c))</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There we use the test on two items for regarding the dependance:</vt:lpstr>
      <vt:lpstr>We remark that all the p_values &gt; 0,05 so we conclude that these items are Statistically independent.</vt:lpstr>
      <vt:lpstr>                                                         Conclusion    This project provides valuable insights into the multifaceted concept of student employability, highlighting the challenges faced by graduates in entering the job market. By combining qualitative and quantitative approaches, we have examined the relationships between key factors such as education, skills, professional experience, and personal determination. The analysis underscores the importance of integrating practical experiences and skill development within academic curricula to better align with labor market demands . The results of this study advocate for a collaborative approach among universities, employers, and students to enhance employability. Strengthening internship opportunities, fostering networking, and emphasizing transferable skills are essential steps to ensure graduates are better equipped to meet market needs . Future efforts should focus on extending this research to a larger, more diverse sample and refining strategies to adapt educational programs to dynamic employment trends. Ultimately, addressing these issues holistically will contribute to reducing unemployment among graduates and fostering sustainable professional integration.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PROJET DE  STATISTIQUE         THE EMPLOYABILITY OF STUDENT  presenté par : -ALY CISSE -MAHAMAT ALI ABDELHAMID FADOUL -LAMINE SAGNO -MALIK MAHAMADOU DIALLO -PIE WILFRIED SAMUEL OUATTARA                                             ENCADRANT :                                                                                                                                                               Phd MOUMEN ANISS        ECOLE NATIONALE DES SCIENCES APPLIQUEES KENITRA   (2024-2025)</dc:title>
  <dc:creator>hp</dc:creator>
  <cp:lastModifiedBy>hp</cp:lastModifiedBy>
  <cp:revision>13</cp:revision>
  <dcterms:created xsi:type="dcterms:W3CDTF">2025-01-10T22:25:40Z</dcterms:created>
  <dcterms:modified xsi:type="dcterms:W3CDTF">2025-01-11T11:55:19Z</dcterms:modified>
</cp:coreProperties>
</file>